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dbf4be0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dbf4be0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dbf4be06b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dbf4be06b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dbf4be06b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dbf4be06b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7dbf4be06b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7dbf4be06b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dbf4be06b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dbf4be06b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dbf4be06b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7dbf4be06b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dbf4be06b_0_1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dbf4be06b_0_1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bbff7c8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bbff7c8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7dbf4be06b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7dbf4be06b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7dbf4be06b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7dbf4be06b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dbf4be06b_0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dbf4be06b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d22435db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d22435db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7dbf4be06b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7dbf4be06b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dbf4be06b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dbf4be06b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7dbf4be06b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7dbf4be06b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dbf4be06b_0_1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dbf4be06b_0_1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dbf4be06b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dbf4be06b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dbf4be06b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dbf4be06b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7dbf4be0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7dbf4be0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dbf4be06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7dbf4be06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7dbf4be06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7dbf4be06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7dbf4be06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7dbf4be06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dbf4be06b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dbf4be06b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7dbf4be06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7dbf4be06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dbf4be06b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dbf4be06b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dbf4be06b_0_1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7dbf4be06b_0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7dbf4be06b_0_1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7dbf4be06b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7dbf4be06b_0_1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7dbf4be06b_0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7dbf4be06b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7dbf4be06b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7dbf4be06b_0_1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7dbf4be06b_0_1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7dbf4be06b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7dbf4be06b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dbf4be06b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dbf4be06b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dbf4be06b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dbf4be06b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dbf4be06b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dbf4be06b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dbf4be06b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dbf4be06b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dbf4be06b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dbf4be06b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dbf4be06b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dbf4be06b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0"/>
              </a:schemeClr>
            </a:outerShdw>
            <a:reflection blurRad="0" dir="5400000" dist="228600" endA="0" endPos="30000" fadeDir="5400012" kx="0" rotWithShape="0" algn="bl" stA="20000" stPos="0" sy="-100000" ky="0"/>
          </a:effectLst>
        </p:spPr>
      </p:pic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 amt="63000"/>
          </a:blip>
          <a:srcRect b="59468" l="10212" r="9627" t="8371"/>
          <a:stretch/>
        </p:blipFill>
        <p:spPr>
          <a:xfrm>
            <a:off x="0" y="3462525"/>
            <a:ext cx="9144000" cy="1678551"/>
          </a:xfrm>
          <a:prstGeom prst="rect">
            <a:avLst/>
          </a:prstGeom>
          <a:noFill/>
          <a:ln>
            <a:noFill/>
          </a:ln>
          <a:effectLst>
            <a:outerShdw blurRad="1243013" rotWithShape="0" algn="bl" dir="21540000" dist="723900">
              <a:schemeClr val="lt1">
                <a:alpha val="4000"/>
              </a:schemeClr>
            </a:outerShdw>
            <a:reflection blurRad="0" dir="5400000" dist="38100" endA="0" endPos="30000" fadeDir="5400012" kx="0" rotWithShape="0" algn="bl" stA="17000" stPos="0" sy="-100000" ky="0"/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311700" y="14977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Trebuchet MS"/>
              <a:buNone/>
              <a:defRPr sz="36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311700" y="24338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18EFF"/>
              </a:buClr>
              <a:buSzPts val="2400"/>
              <a:buFont typeface="Trebuchet MS"/>
              <a:buNone/>
              <a:defRPr sz="2400">
                <a:solidFill>
                  <a:srgbClr val="018E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4147" y="4493300"/>
            <a:ext cx="1453450" cy="5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70" name="Google Shape;7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4782048"/>
            <a:ext cx="1210226" cy="2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525" y="4705850"/>
            <a:ext cx="784425" cy="3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4782048"/>
            <a:ext cx="1210226" cy="2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525" y="4705850"/>
            <a:ext cx="784425" cy="3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075" y="1585925"/>
            <a:ext cx="1285900" cy="12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 txBox="1"/>
          <p:nvPr/>
        </p:nvSpPr>
        <p:spPr>
          <a:xfrm>
            <a:off x="2700350" y="2719400"/>
            <a:ext cx="2886000" cy="98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18EFF"/>
                </a:solidFill>
                <a:latin typeface="Trebuchet MS"/>
                <a:ea typeface="Trebuchet MS"/>
                <a:cs typeface="Trebuchet MS"/>
                <a:sym typeface="Trebuchet MS"/>
              </a:rPr>
              <a:t>Thanks!</a:t>
            </a:r>
            <a:endParaRPr b="1" sz="4800">
              <a:solidFill>
                <a:srgbClr val="018E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50" y="4782050"/>
            <a:ext cx="1099425" cy="2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 1">
  <p:cSld name="CUSTOM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/>
        </p:nvSpPr>
        <p:spPr>
          <a:xfrm>
            <a:off x="2700350" y="2719400"/>
            <a:ext cx="2886000" cy="98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18EFF"/>
                </a:solidFill>
                <a:latin typeface="Trebuchet MS"/>
                <a:ea typeface="Trebuchet MS"/>
                <a:cs typeface="Trebuchet MS"/>
                <a:sym typeface="Trebuchet MS"/>
              </a:rPr>
              <a:t>Thanks!</a:t>
            </a:r>
            <a:endParaRPr b="1" sz="4800">
              <a:solidFill>
                <a:srgbClr val="018E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075" y="2114550"/>
            <a:ext cx="1627927" cy="6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50" y="4782050"/>
            <a:ext cx="1099425" cy="2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0"/>
              </a:schemeClr>
            </a:outerShdw>
            <a:reflection blurRad="0" dir="5400000" dist="228600" endA="0" endPos="30000" fadeDir="5400012" kx="0" rotWithShape="0" algn="bl" stA="20000" stPos="0" sy="-100000" ky="0"/>
          </a:effectLst>
        </p:spPr>
      </p:pic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 amt="63000"/>
          </a:blip>
          <a:srcRect b="59468" l="10212" r="9627" t="8371"/>
          <a:stretch/>
        </p:blipFill>
        <p:spPr>
          <a:xfrm>
            <a:off x="0" y="3462525"/>
            <a:ext cx="9144000" cy="1678551"/>
          </a:xfrm>
          <a:prstGeom prst="rect">
            <a:avLst/>
          </a:prstGeom>
          <a:noFill/>
          <a:ln>
            <a:noFill/>
          </a:ln>
          <a:effectLst>
            <a:outerShdw blurRad="1243013" rotWithShape="0" algn="bl" dir="21540000" dist="723900">
              <a:schemeClr val="lt1">
                <a:alpha val="4000"/>
              </a:schemeClr>
            </a:outerShdw>
            <a:reflection blurRad="0" dir="5400000" dist="38100" endA="0" endPos="30000" fadeDir="5400012" kx="0" rotWithShape="0" algn="bl" stA="17000" stPos="0" sy="-100000" ky="0"/>
          </a:effectLst>
        </p:spPr>
      </p:pic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14977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Trebuchet MS"/>
              <a:buNone/>
              <a:defRPr sz="36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5" name="Google Shape;95;p16"/>
          <p:cNvSpPr txBox="1"/>
          <p:nvPr>
            <p:ph idx="2" type="title"/>
          </p:nvPr>
        </p:nvSpPr>
        <p:spPr>
          <a:xfrm>
            <a:off x="311700" y="24338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18EFF"/>
              </a:buClr>
              <a:buSzPts val="2400"/>
              <a:buFont typeface="Trebuchet MS"/>
              <a:buNone/>
              <a:defRPr sz="2400">
                <a:solidFill>
                  <a:srgbClr val="018E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4147" y="4493300"/>
            <a:ext cx="1453450" cy="5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0"/>
              </a:schemeClr>
            </a:outerShdw>
            <a:reflection blurRad="0" dir="5400000" dist="228600" endA="0" endPos="30000" fadeDir="5400012" kx="0" rotWithShape="0" algn="bl" stA="20000" stPos="0" sy="-100000" ky="0"/>
          </a:effectLst>
        </p:spPr>
      </p:pic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Trebuchet MS"/>
              <a:buNone/>
              <a:defRPr sz="36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 amt="63000"/>
          </a:blip>
          <a:srcRect b="59468" l="10212" r="9627" t="8371"/>
          <a:stretch/>
        </p:blipFill>
        <p:spPr>
          <a:xfrm>
            <a:off x="0" y="3462525"/>
            <a:ext cx="9144000" cy="1678551"/>
          </a:xfrm>
          <a:prstGeom prst="rect">
            <a:avLst/>
          </a:prstGeom>
          <a:noFill/>
          <a:ln>
            <a:noFill/>
          </a:ln>
          <a:effectLst>
            <a:outerShdw blurRad="1243013" rotWithShape="0" algn="bl" dir="21540000" dist="723900">
              <a:schemeClr val="lt1">
                <a:alpha val="4000"/>
              </a:schemeClr>
            </a:outerShdw>
            <a:reflection blurRad="0" dir="5400000" dist="38100" endA="0" endPos="30000" fadeDir="5400012" kx="0" rotWithShape="0" algn="bl" stA="17000" stPos="0" sy="-100000" ky="0"/>
          </a:effectLst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4147" y="4493300"/>
            <a:ext cx="1453450" cy="5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0"/>
              </a:schemeClr>
            </a:outerShdw>
            <a:reflection blurRad="0" dir="5400000" dist="228600" endA="0" endPos="30000" fadeDir="5400012" kx="0" rotWithShape="0" algn="bl" stA="20000" stPos="0" sy="-100000" ky="0"/>
          </a:effectLst>
        </p:spPr>
      </p:pic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4782048"/>
            <a:ext cx="1210226" cy="2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71" y="286975"/>
            <a:ext cx="172128" cy="3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3525" y="4705850"/>
            <a:ext cx="784425" cy="3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0"/>
              </a:schemeClr>
            </a:outerShdw>
            <a:reflection blurRad="0" dir="5400000" dist="228600" endA="0" endPos="30000" fadeDir="5400012" kx="0" rotWithShape="0" algn="bl" stA="20000" stPos="0" sy="-100000" ky="0"/>
          </a:effectLst>
        </p:spPr>
      </p:pic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8635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19"/>
          <p:cNvSpPr txBox="1"/>
          <p:nvPr>
            <p:ph idx="2" type="body"/>
          </p:nvPr>
        </p:nvSpPr>
        <p:spPr>
          <a:xfrm>
            <a:off x="4832400" y="8635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4782048"/>
            <a:ext cx="1210226" cy="2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71" y="286975"/>
            <a:ext cx="172128" cy="3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3525" y="4705850"/>
            <a:ext cx="784425" cy="3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0"/>
              </a:schemeClr>
            </a:outerShdw>
            <a:reflection blurRad="0" dir="5400000" dist="228600" endA="0" endPos="30000" fadeDir="5400012" kx="0" rotWithShape="0" algn="bl" stA="20000" stPos="0" sy="-100000" ky="0"/>
          </a:effectLst>
        </p:spPr>
      </p:pic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4782048"/>
            <a:ext cx="1210226" cy="2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71" y="286975"/>
            <a:ext cx="172128" cy="3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3525" y="4705850"/>
            <a:ext cx="784425" cy="3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0"/>
              </a:schemeClr>
            </a:outerShdw>
            <a:reflection blurRad="0" dir="5400000" dist="228600" endA="0" endPos="30000" fadeDir="5400012" kx="0" rotWithShape="0" algn="bl" stA="20000" stPos="0" sy="-100000" ky="0"/>
          </a:effectLst>
        </p:spPr>
      </p:pic>
      <p:sp>
        <p:nvSpPr>
          <p:cNvPr id="126" name="Google Shape;126;p21"/>
          <p:cNvSpPr txBox="1"/>
          <p:nvPr>
            <p:ph type="title"/>
          </p:nvPr>
        </p:nvSpPr>
        <p:spPr>
          <a:xfrm>
            <a:off x="362150" y="2869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4782048"/>
            <a:ext cx="1210226" cy="2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71" y="286975"/>
            <a:ext cx="172128" cy="3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3525" y="4705850"/>
            <a:ext cx="784425" cy="3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0"/>
              </a:schemeClr>
            </a:outerShdw>
            <a:reflection blurRad="0" dir="5400000" dist="228600" endA="0" endPos="30000" fadeDir="5400012" kx="0" rotWithShape="0" algn="bl" stA="20000" stPos="0" sy="-100000" ky="0"/>
          </a:effectLst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Trebuchet MS"/>
              <a:buNone/>
              <a:defRPr sz="36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3">
            <a:alphaModFix amt="63000"/>
          </a:blip>
          <a:srcRect b="59468" l="10212" r="9627" t="8371"/>
          <a:stretch/>
        </p:blipFill>
        <p:spPr>
          <a:xfrm>
            <a:off x="0" y="3462525"/>
            <a:ext cx="9144000" cy="1678551"/>
          </a:xfrm>
          <a:prstGeom prst="rect">
            <a:avLst/>
          </a:prstGeom>
          <a:noFill/>
          <a:ln>
            <a:noFill/>
          </a:ln>
          <a:effectLst>
            <a:outerShdw blurRad="1243013" rotWithShape="0" algn="bl" dir="21540000" dist="723900">
              <a:schemeClr val="lt1">
                <a:alpha val="4000"/>
              </a:schemeClr>
            </a:outerShdw>
            <a:reflection blurRad="0" dir="5400000" dist="38100" endA="0" endPos="30000" fadeDir="5400012" kx="0" rotWithShape="0" algn="bl" stA="17000" stPos="0" sy="-100000" ky="0"/>
          </a:effectLst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0"/>
            <a:ext cx="91439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4782048"/>
            <a:ext cx="1210226" cy="2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525" y="4705850"/>
            <a:ext cx="784425" cy="3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0" name="Google Shape;140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" name="Google Shape;141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4782048"/>
            <a:ext cx="1210226" cy="2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525" y="4705850"/>
            <a:ext cx="784425" cy="3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4782048"/>
            <a:ext cx="1210226" cy="2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525" y="4705850"/>
            <a:ext cx="784425" cy="3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4782048"/>
            <a:ext cx="1210226" cy="2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525" y="4705850"/>
            <a:ext cx="784425" cy="3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075" y="1585925"/>
            <a:ext cx="1285900" cy="12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2700350" y="2719400"/>
            <a:ext cx="2886000" cy="98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18EFF"/>
                </a:solidFill>
                <a:latin typeface="Trebuchet MS"/>
                <a:ea typeface="Trebuchet MS"/>
                <a:cs typeface="Trebuchet MS"/>
                <a:sym typeface="Trebuchet MS"/>
              </a:rPr>
              <a:t>Thanks!</a:t>
            </a:r>
            <a:endParaRPr b="1" sz="4800">
              <a:solidFill>
                <a:srgbClr val="018E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50" y="4782050"/>
            <a:ext cx="1099425" cy="2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 1">
  <p:cSld name="CUSTOM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/>
        </p:nvSpPr>
        <p:spPr>
          <a:xfrm>
            <a:off x="2700350" y="2719400"/>
            <a:ext cx="2886000" cy="98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18EFF"/>
                </a:solidFill>
                <a:latin typeface="Trebuchet MS"/>
                <a:ea typeface="Trebuchet MS"/>
                <a:cs typeface="Trebuchet MS"/>
                <a:sym typeface="Trebuchet MS"/>
              </a:rPr>
              <a:t>Thanks!</a:t>
            </a:r>
            <a:endParaRPr b="1" sz="4800">
              <a:solidFill>
                <a:srgbClr val="018E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075" y="2114550"/>
            <a:ext cx="1627927" cy="6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50" y="4782050"/>
            <a:ext cx="1099425" cy="2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0"/>
              </a:schemeClr>
            </a:outerShdw>
            <a:reflection blurRad="0" dir="5400000" dist="228600" endA="0" endPos="30000" fadeDir="5400012" kx="0" rotWithShape="0" algn="bl" stA="20000" stPos="0" sy="-100000" ky="0"/>
          </a:effectLst>
        </p:spPr>
      </p:pic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5" name="Google Shape;2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4782048"/>
            <a:ext cx="1210226" cy="2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71" y="286975"/>
            <a:ext cx="172128" cy="3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3525" y="4705850"/>
            <a:ext cx="784425" cy="3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0"/>
              </a:schemeClr>
            </a:outerShdw>
            <a:reflection blurRad="0" dir="5400000" dist="228600" endA="0" endPos="30000" fadeDir="5400012" kx="0" rotWithShape="0" algn="bl" stA="20000" stPos="0" sy="-100000" ky="0"/>
          </a:effectLst>
        </p:spPr>
      </p:pic>
      <p:sp>
        <p:nvSpPr>
          <p:cNvPr id="30" name="Google Shape;30;p5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1700" y="8635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832400" y="8635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3" name="Google Shape;3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4782048"/>
            <a:ext cx="1210226" cy="2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71" y="286975"/>
            <a:ext cx="172128" cy="3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3525" y="4705850"/>
            <a:ext cx="784425" cy="3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0"/>
              </a:schemeClr>
            </a:outerShdw>
            <a:reflection blurRad="0" dir="5400000" dist="228600" endA="0" endPos="30000" fadeDir="5400012" kx="0" rotWithShape="0" algn="bl" stA="20000" stPos="0" sy="-100000" ky="0"/>
          </a:effectLst>
        </p:spPr>
      </p:pic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9" name="Google Shape;3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4782048"/>
            <a:ext cx="1210226" cy="2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71" y="286975"/>
            <a:ext cx="172128" cy="3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3525" y="4705850"/>
            <a:ext cx="784425" cy="3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0"/>
              </a:schemeClr>
            </a:outerShdw>
            <a:reflection blurRad="0" dir="5400000" dist="228600" endA="0" endPos="30000" fadeDir="5400012" kx="0" rotWithShape="0" algn="bl" stA="20000" stPos="0" sy="-100000" ky="0"/>
          </a:effectLst>
        </p:spPr>
      </p:pic>
      <p:sp>
        <p:nvSpPr>
          <p:cNvPr id="44" name="Google Shape;44;p7"/>
          <p:cNvSpPr txBox="1"/>
          <p:nvPr>
            <p:ph type="title"/>
          </p:nvPr>
        </p:nvSpPr>
        <p:spPr>
          <a:xfrm>
            <a:off x="362150" y="2869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4782048"/>
            <a:ext cx="1210226" cy="2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71" y="286975"/>
            <a:ext cx="172128" cy="3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3525" y="4705850"/>
            <a:ext cx="784425" cy="3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0"/>
            <a:ext cx="91439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52" name="Google Shape;5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4782048"/>
            <a:ext cx="1210226" cy="2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525" y="4705850"/>
            <a:ext cx="784425" cy="3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0" name="Google Shape;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4782048"/>
            <a:ext cx="1210226" cy="2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525" y="4705850"/>
            <a:ext cx="784425" cy="3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  <a:defRPr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Char char="○"/>
              <a:defRPr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Char char="■"/>
              <a:defRPr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Char char="●"/>
              <a:defRPr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Char char="○"/>
              <a:defRPr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Char char="■"/>
              <a:defRPr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Char char="●"/>
              <a:defRPr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Char char="○"/>
              <a:defRPr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Trebuchet MS"/>
              <a:buChar char="■"/>
              <a:defRPr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  <a:defRPr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Char char="○"/>
              <a:defRPr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Char char="■"/>
              <a:defRPr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Char char="●"/>
              <a:defRPr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Char char="○"/>
              <a:defRPr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Char char="■"/>
              <a:defRPr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Char char="●"/>
              <a:defRPr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Char char="○"/>
              <a:defRPr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Trebuchet MS"/>
              <a:buChar char="■"/>
              <a:defRPr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14977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9"/>
          <p:cNvSpPr txBox="1"/>
          <p:nvPr>
            <p:ph idx="2" type="title"/>
          </p:nvPr>
        </p:nvSpPr>
        <p:spPr>
          <a:xfrm>
            <a:off x="311700" y="24338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225" y="-42725"/>
            <a:ext cx="9219224" cy="523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Path (BK)</a:t>
            </a:r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3816152" y="327075"/>
            <a:ext cx="45720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Topic</a:t>
            </a:r>
            <a:endParaRPr sz="1000"/>
          </a:p>
        </p:txBody>
      </p:sp>
      <p:sp>
        <p:nvSpPr>
          <p:cNvPr id="372" name="Google Shape;372;p38"/>
          <p:cNvSpPr/>
          <p:nvPr/>
        </p:nvSpPr>
        <p:spPr>
          <a:xfrm>
            <a:off x="3304401" y="966050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Partition 0</a:t>
            </a:r>
            <a:endParaRPr sz="1000"/>
          </a:p>
        </p:txBody>
      </p:sp>
      <p:sp>
        <p:nvSpPr>
          <p:cNvPr id="373" name="Google Shape;373;p38"/>
          <p:cNvSpPr/>
          <p:nvPr/>
        </p:nvSpPr>
        <p:spPr>
          <a:xfrm>
            <a:off x="5300701" y="966050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Partition 1</a:t>
            </a:r>
            <a:endParaRPr sz="1000"/>
          </a:p>
        </p:txBody>
      </p:sp>
      <p:sp>
        <p:nvSpPr>
          <p:cNvPr id="374" name="Google Shape;374;p38"/>
          <p:cNvSpPr/>
          <p:nvPr/>
        </p:nvSpPr>
        <p:spPr>
          <a:xfrm>
            <a:off x="7297001" y="966050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Partition 2</a:t>
            </a:r>
            <a:endParaRPr sz="1000"/>
          </a:p>
        </p:txBody>
      </p:sp>
      <p:cxnSp>
        <p:nvCxnSpPr>
          <p:cNvPr id="375" name="Google Shape;375;p38"/>
          <p:cNvCxnSpPr>
            <a:stCxn id="371" idx="2"/>
            <a:endCxn id="372" idx="0"/>
          </p:cNvCxnSpPr>
          <p:nvPr/>
        </p:nvCxnSpPr>
        <p:spPr>
          <a:xfrm flipH="1">
            <a:off x="4105952" y="715575"/>
            <a:ext cx="1996200" cy="2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6" name="Google Shape;376;p38"/>
          <p:cNvCxnSpPr>
            <a:stCxn id="371" idx="2"/>
            <a:endCxn id="373" idx="0"/>
          </p:cNvCxnSpPr>
          <p:nvPr/>
        </p:nvCxnSpPr>
        <p:spPr>
          <a:xfrm>
            <a:off x="6102152" y="715575"/>
            <a:ext cx="0" cy="2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p38"/>
          <p:cNvCxnSpPr>
            <a:stCxn id="371" idx="2"/>
            <a:endCxn id="374" idx="0"/>
          </p:cNvCxnSpPr>
          <p:nvPr/>
        </p:nvCxnSpPr>
        <p:spPr>
          <a:xfrm>
            <a:off x="6102152" y="715575"/>
            <a:ext cx="1996200" cy="2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p38"/>
          <p:cNvSpPr/>
          <p:nvPr/>
        </p:nvSpPr>
        <p:spPr>
          <a:xfrm>
            <a:off x="3304401" y="164837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Broker 0</a:t>
            </a:r>
            <a:endParaRPr sz="1000"/>
          </a:p>
        </p:txBody>
      </p:sp>
      <p:sp>
        <p:nvSpPr>
          <p:cNvPr id="379" name="Google Shape;379;p38"/>
          <p:cNvSpPr/>
          <p:nvPr/>
        </p:nvSpPr>
        <p:spPr>
          <a:xfrm>
            <a:off x="5300701" y="164837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Broker 1</a:t>
            </a:r>
            <a:endParaRPr sz="1000"/>
          </a:p>
        </p:txBody>
      </p:sp>
      <p:sp>
        <p:nvSpPr>
          <p:cNvPr id="380" name="Google Shape;380;p38"/>
          <p:cNvSpPr/>
          <p:nvPr/>
        </p:nvSpPr>
        <p:spPr>
          <a:xfrm>
            <a:off x="7297001" y="164837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Broker 2</a:t>
            </a:r>
            <a:endParaRPr sz="1000"/>
          </a:p>
        </p:txBody>
      </p:sp>
      <p:cxnSp>
        <p:nvCxnSpPr>
          <p:cNvPr id="381" name="Google Shape;381;p38"/>
          <p:cNvCxnSpPr>
            <a:stCxn id="372" idx="2"/>
            <a:endCxn id="378" idx="0"/>
          </p:cNvCxnSpPr>
          <p:nvPr/>
        </p:nvCxnSpPr>
        <p:spPr>
          <a:xfrm>
            <a:off x="4105851" y="1354550"/>
            <a:ext cx="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38"/>
          <p:cNvCxnSpPr>
            <a:stCxn id="373" idx="2"/>
            <a:endCxn id="379" idx="0"/>
          </p:cNvCxnSpPr>
          <p:nvPr/>
        </p:nvCxnSpPr>
        <p:spPr>
          <a:xfrm>
            <a:off x="6102151" y="1354550"/>
            <a:ext cx="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38"/>
          <p:cNvCxnSpPr>
            <a:stCxn id="374" idx="2"/>
            <a:endCxn id="380" idx="0"/>
          </p:cNvCxnSpPr>
          <p:nvPr/>
        </p:nvCxnSpPr>
        <p:spPr>
          <a:xfrm>
            <a:off x="8098451" y="1354550"/>
            <a:ext cx="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38"/>
          <p:cNvSpPr/>
          <p:nvPr/>
        </p:nvSpPr>
        <p:spPr>
          <a:xfrm>
            <a:off x="3304401" y="251282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Bookie 0</a:t>
            </a:r>
            <a:endParaRPr sz="1000"/>
          </a:p>
        </p:txBody>
      </p:sp>
      <p:sp>
        <p:nvSpPr>
          <p:cNvPr id="385" name="Google Shape;385;p38"/>
          <p:cNvSpPr/>
          <p:nvPr/>
        </p:nvSpPr>
        <p:spPr>
          <a:xfrm>
            <a:off x="5300701" y="251282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Bookie 1</a:t>
            </a:r>
            <a:endParaRPr sz="1000"/>
          </a:p>
        </p:txBody>
      </p:sp>
      <p:sp>
        <p:nvSpPr>
          <p:cNvPr id="386" name="Google Shape;386;p38"/>
          <p:cNvSpPr/>
          <p:nvPr/>
        </p:nvSpPr>
        <p:spPr>
          <a:xfrm>
            <a:off x="7297001" y="251282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Bookie 2</a:t>
            </a:r>
            <a:endParaRPr sz="1000"/>
          </a:p>
        </p:txBody>
      </p:sp>
      <p:cxnSp>
        <p:nvCxnSpPr>
          <p:cNvPr id="387" name="Google Shape;387;p38"/>
          <p:cNvCxnSpPr>
            <a:stCxn id="378" idx="2"/>
            <a:endCxn id="384" idx="0"/>
          </p:cNvCxnSpPr>
          <p:nvPr/>
        </p:nvCxnSpPr>
        <p:spPr>
          <a:xfrm>
            <a:off x="4105851" y="2036875"/>
            <a:ext cx="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38"/>
          <p:cNvCxnSpPr>
            <a:stCxn id="378" idx="2"/>
            <a:endCxn id="385" idx="0"/>
          </p:cNvCxnSpPr>
          <p:nvPr/>
        </p:nvCxnSpPr>
        <p:spPr>
          <a:xfrm>
            <a:off x="4105851" y="2036875"/>
            <a:ext cx="199620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p38"/>
          <p:cNvCxnSpPr>
            <a:stCxn id="378" idx="2"/>
            <a:endCxn id="386" idx="0"/>
          </p:cNvCxnSpPr>
          <p:nvPr/>
        </p:nvCxnSpPr>
        <p:spPr>
          <a:xfrm>
            <a:off x="4105851" y="2036875"/>
            <a:ext cx="399270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38"/>
          <p:cNvCxnSpPr>
            <a:stCxn id="379" idx="2"/>
            <a:endCxn id="384" idx="0"/>
          </p:cNvCxnSpPr>
          <p:nvPr/>
        </p:nvCxnSpPr>
        <p:spPr>
          <a:xfrm flipH="1">
            <a:off x="4105951" y="2036875"/>
            <a:ext cx="199620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38"/>
          <p:cNvCxnSpPr>
            <a:stCxn id="379" idx="2"/>
            <a:endCxn id="385" idx="0"/>
          </p:cNvCxnSpPr>
          <p:nvPr/>
        </p:nvCxnSpPr>
        <p:spPr>
          <a:xfrm>
            <a:off x="6102151" y="2036875"/>
            <a:ext cx="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38"/>
          <p:cNvCxnSpPr>
            <a:stCxn id="379" idx="2"/>
            <a:endCxn id="386" idx="0"/>
          </p:cNvCxnSpPr>
          <p:nvPr/>
        </p:nvCxnSpPr>
        <p:spPr>
          <a:xfrm>
            <a:off x="6102151" y="2036875"/>
            <a:ext cx="199620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38"/>
          <p:cNvCxnSpPr>
            <a:stCxn id="380" idx="2"/>
            <a:endCxn id="384" idx="0"/>
          </p:cNvCxnSpPr>
          <p:nvPr/>
        </p:nvCxnSpPr>
        <p:spPr>
          <a:xfrm flipH="1">
            <a:off x="4105751" y="2036875"/>
            <a:ext cx="399270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4" name="Google Shape;394;p38"/>
          <p:cNvCxnSpPr>
            <a:stCxn id="380" idx="2"/>
            <a:endCxn id="385" idx="0"/>
          </p:cNvCxnSpPr>
          <p:nvPr/>
        </p:nvCxnSpPr>
        <p:spPr>
          <a:xfrm flipH="1">
            <a:off x="6102251" y="2036875"/>
            <a:ext cx="199620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38"/>
          <p:cNvCxnSpPr>
            <a:stCxn id="380" idx="2"/>
            <a:endCxn id="386" idx="0"/>
          </p:cNvCxnSpPr>
          <p:nvPr/>
        </p:nvCxnSpPr>
        <p:spPr>
          <a:xfrm>
            <a:off x="8098451" y="2036875"/>
            <a:ext cx="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38"/>
          <p:cNvSpPr/>
          <p:nvPr/>
        </p:nvSpPr>
        <p:spPr>
          <a:xfrm>
            <a:off x="3304388" y="3439900"/>
            <a:ext cx="1441200" cy="388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Consumer (P012)</a:t>
            </a:r>
            <a:endParaRPr sz="1000"/>
          </a:p>
        </p:txBody>
      </p:sp>
      <p:cxnSp>
        <p:nvCxnSpPr>
          <p:cNvPr id="397" name="Google Shape;397;p38"/>
          <p:cNvCxnSpPr/>
          <p:nvPr/>
        </p:nvCxnSpPr>
        <p:spPr>
          <a:xfrm>
            <a:off x="3530000" y="2049550"/>
            <a:ext cx="7500" cy="137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38"/>
          <p:cNvCxnSpPr/>
          <p:nvPr/>
        </p:nvCxnSpPr>
        <p:spPr>
          <a:xfrm flipH="1">
            <a:off x="3817725" y="2034400"/>
            <a:ext cx="1833300" cy="140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38"/>
          <p:cNvCxnSpPr/>
          <p:nvPr/>
        </p:nvCxnSpPr>
        <p:spPr>
          <a:xfrm flipH="1">
            <a:off x="4264750" y="2034400"/>
            <a:ext cx="3325500" cy="139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38"/>
          <p:cNvSpPr txBox="1"/>
          <p:nvPr/>
        </p:nvSpPr>
        <p:spPr>
          <a:xfrm>
            <a:off x="5830625" y="3640325"/>
            <a:ext cx="2343000" cy="530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1. The consumer subscribes to a topic. It connects to the owner brokers serving the partitions.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1" name="Google Shape;401;p38"/>
          <p:cNvSpPr txBox="1"/>
          <p:nvPr/>
        </p:nvSpPr>
        <p:spPr>
          <a:xfrm>
            <a:off x="227250" y="1577575"/>
            <a:ext cx="2470500" cy="530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2. Broker does not have the data in the memory and will read from one of the Bookies that have the data.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02" name="Google Shape;402;p38"/>
          <p:cNvCxnSpPr>
            <a:stCxn id="401" idx="3"/>
          </p:cNvCxnSpPr>
          <p:nvPr/>
        </p:nvCxnSpPr>
        <p:spPr>
          <a:xfrm>
            <a:off x="2697750" y="1842625"/>
            <a:ext cx="1370100" cy="38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" name="Google Shape;403;p38"/>
          <p:cNvSpPr txBox="1"/>
          <p:nvPr/>
        </p:nvSpPr>
        <p:spPr>
          <a:xfrm>
            <a:off x="311700" y="3791825"/>
            <a:ext cx="2343000" cy="695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3. Consumer acknowledges a message after processing it. Broker updates cursor once it receives acknowledgment.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04" name="Google Shape;404;p38"/>
          <p:cNvCxnSpPr>
            <a:stCxn id="403" idx="3"/>
            <a:endCxn id="396" idx="2"/>
          </p:cNvCxnSpPr>
          <p:nvPr/>
        </p:nvCxnSpPr>
        <p:spPr>
          <a:xfrm flipH="1" rot="10800000">
            <a:off x="2654700" y="3828425"/>
            <a:ext cx="1370400" cy="3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38"/>
          <p:cNvCxnSpPr>
            <a:stCxn id="400" idx="1"/>
            <a:endCxn id="396" idx="3"/>
          </p:cNvCxnSpPr>
          <p:nvPr/>
        </p:nvCxnSpPr>
        <p:spPr>
          <a:xfrm rot="10800000">
            <a:off x="4745525" y="3634175"/>
            <a:ext cx="1085100" cy="2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9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 Handling</a:t>
            </a:r>
            <a:endParaRPr/>
          </a:p>
        </p:txBody>
      </p:sp>
      <p:sp>
        <p:nvSpPr>
          <p:cNvPr id="411" name="Google Shape;411;p39"/>
          <p:cNvSpPr/>
          <p:nvPr/>
        </p:nvSpPr>
        <p:spPr>
          <a:xfrm>
            <a:off x="4297088" y="288675"/>
            <a:ext cx="1441200" cy="388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Producer 0</a:t>
            </a:r>
            <a:endParaRPr sz="1000"/>
          </a:p>
        </p:txBody>
      </p:sp>
      <p:sp>
        <p:nvSpPr>
          <p:cNvPr id="412" name="Google Shape;412;p39"/>
          <p:cNvSpPr/>
          <p:nvPr/>
        </p:nvSpPr>
        <p:spPr>
          <a:xfrm>
            <a:off x="6526663" y="288675"/>
            <a:ext cx="1441200" cy="388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Producer 1</a:t>
            </a:r>
            <a:endParaRPr sz="1000"/>
          </a:p>
        </p:txBody>
      </p:sp>
      <p:sp>
        <p:nvSpPr>
          <p:cNvPr id="413" name="Google Shape;413;p39"/>
          <p:cNvSpPr/>
          <p:nvPr/>
        </p:nvSpPr>
        <p:spPr>
          <a:xfrm>
            <a:off x="3846477" y="970975"/>
            <a:ext cx="45720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Topic</a:t>
            </a:r>
            <a:endParaRPr sz="1000"/>
          </a:p>
        </p:txBody>
      </p:sp>
      <p:cxnSp>
        <p:nvCxnSpPr>
          <p:cNvPr id="414" name="Google Shape;414;p39"/>
          <p:cNvCxnSpPr>
            <a:stCxn id="411" idx="2"/>
            <a:endCxn id="413" idx="0"/>
          </p:cNvCxnSpPr>
          <p:nvPr/>
        </p:nvCxnSpPr>
        <p:spPr>
          <a:xfrm>
            <a:off x="5017688" y="677175"/>
            <a:ext cx="111480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39"/>
          <p:cNvCxnSpPr>
            <a:stCxn id="412" idx="2"/>
            <a:endCxn id="413" idx="0"/>
          </p:cNvCxnSpPr>
          <p:nvPr/>
        </p:nvCxnSpPr>
        <p:spPr>
          <a:xfrm flipH="1">
            <a:off x="6132463" y="677175"/>
            <a:ext cx="111480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" name="Google Shape;416;p39"/>
          <p:cNvSpPr/>
          <p:nvPr/>
        </p:nvSpPr>
        <p:spPr>
          <a:xfrm>
            <a:off x="3334726" y="1609950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Partition 0</a:t>
            </a:r>
            <a:endParaRPr sz="1000"/>
          </a:p>
        </p:txBody>
      </p:sp>
      <p:sp>
        <p:nvSpPr>
          <p:cNvPr id="417" name="Google Shape;417;p39"/>
          <p:cNvSpPr/>
          <p:nvPr/>
        </p:nvSpPr>
        <p:spPr>
          <a:xfrm>
            <a:off x="5331026" y="1609950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Partition 1</a:t>
            </a:r>
            <a:endParaRPr sz="1000"/>
          </a:p>
        </p:txBody>
      </p:sp>
      <p:sp>
        <p:nvSpPr>
          <p:cNvPr id="418" name="Google Shape;418;p39"/>
          <p:cNvSpPr/>
          <p:nvPr/>
        </p:nvSpPr>
        <p:spPr>
          <a:xfrm>
            <a:off x="7327326" y="1609950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Partition 2</a:t>
            </a:r>
            <a:endParaRPr sz="1000"/>
          </a:p>
        </p:txBody>
      </p:sp>
      <p:cxnSp>
        <p:nvCxnSpPr>
          <p:cNvPr id="419" name="Google Shape;419;p39"/>
          <p:cNvCxnSpPr>
            <a:stCxn id="413" idx="2"/>
            <a:endCxn id="416" idx="0"/>
          </p:cNvCxnSpPr>
          <p:nvPr/>
        </p:nvCxnSpPr>
        <p:spPr>
          <a:xfrm flipH="1">
            <a:off x="4136277" y="1359475"/>
            <a:ext cx="1996200" cy="2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39"/>
          <p:cNvCxnSpPr>
            <a:stCxn id="413" idx="2"/>
            <a:endCxn id="417" idx="0"/>
          </p:cNvCxnSpPr>
          <p:nvPr/>
        </p:nvCxnSpPr>
        <p:spPr>
          <a:xfrm>
            <a:off x="6132477" y="1359475"/>
            <a:ext cx="0" cy="2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39"/>
          <p:cNvCxnSpPr>
            <a:stCxn id="413" idx="2"/>
            <a:endCxn id="418" idx="0"/>
          </p:cNvCxnSpPr>
          <p:nvPr/>
        </p:nvCxnSpPr>
        <p:spPr>
          <a:xfrm>
            <a:off x="6132477" y="1359475"/>
            <a:ext cx="1996200" cy="2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2" name="Google Shape;422;p39"/>
          <p:cNvSpPr/>
          <p:nvPr/>
        </p:nvSpPr>
        <p:spPr>
          <a:xfrm>
            <a:off x="3334726" y="229227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Broker 0</a:t>
            </a:r>
            <a:endParaRPr sz="1000"/>
          </a:p>
        </p:txBody>
      </p:sp>
      <p:sp>
        <p:nvSpPr>
          <p:cNvPr id="423" name="Google Shape;423;p39"/>
          <p:cNvSpPr/>
          <p:nvPr/>
        </p:nvSpPr>
        <p:spPr>
          <a:xfrm>
            <a:off x="5331026" y="229227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Broker 1</a:t>
            </a:r>
            <a:endParaRPr sz="1000"/>
          </a:p>
        </p:txBody>
      </p:sp>
      <p:sp>
        <p:nvSpPr>
          <p:cNvPr id="424" name="Google Shape;424;p39"/>
          <p:cNvSpPr/>
          <p:nvPr/>
        </p:nvSpPr>
        <p:spPr>
          <a:xfrm>
            <a:off x="7327326" y="229227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Broker 2</a:t>
            </a:r>
            <a:endParaRPr sz="1000"/>
          </a:p>
        </p:txBody>
      </p:sp>
      <p:cxnSp>
        <p:nvCxnSpPr>
          <p:cNvPr id="425" name="Google Shape;425;p39"/>
          <p:cNvCxnSpPr>
            <a:stCxn id="416" idx="2"/>
            <a:endCxn id="422" idx="0"/>
          </p:cNvCxnSpPr>
          <p:nvPr/>
        </p:nvCxnSpPr>
        <p:spPr>
          <a:xfrm>
            <a:off x="4136176" y="1998450"/>
            <a:ext cx="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39"/>
          <p:cNvCxnSpPr>
            <a:stCxn id="417" idx="2"/>
            <a:endCxn id="423" idx="0"/>
          </p:cNvCxnSpPr>
          <p:nvPr/>
        </p:nvCxnSpPr>
        <p:spPr>
          <a:xfrm>
            <a:off x="6132476" y="1998450"/>
            <a:ext cx="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7" name="Google Shape;427;p39"/>
          <p:cNvCxnSpPr>
            <a:stCxn id="418" idx="2"/>
            <a:endCxn id="424" idx="0"/>
          </p:cNvCxnSpPr>
          <p:nvPr/>
        </p:nvCxnSpPr>
        <p:spPr>
          <a:xfrm>
            <a:off x="8128776" y="1998450"/>
            <a:ext cx="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8" name="Google Shape;428;p39"/>
          <p:cNvSpPr/>
          <p:nvPr/>
        </p:nvSpPr>
        <p:spPr>
          <a:xfrm>
            <a:off x="3334726" y="315672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Bookie 0</a:t>
            </a:r>
            <a:endParaRPr sz="1000"/>
          </a:p>
        </p:txBody>
      </p:sp>
      <p:sp>
        <p:nvSpPr>
          <p:cNvPr id="429" name="Google Shape;429;p39"/>
          <p:cNvSpPr/>
          <p:nvPr/>
        </p:nvSpPr>
        <p:spPr>
          <a:xfrm>
            <a:off x="5331026" y="315672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Bookie 1</a:t>
            </a:r>
            <a:endParaRPr sz="1000"/>
          </a:p>
        </p:txBody>
      </p:sp>
      <p:sp>
        <p:nvSpPr>
          <p:cNvPr id="430" name="Google Shape;430;p39"/>
          <p:cNvSpPr/>
          <p:nvPr/>
        </p:nvSpPr>
        <p:spPr>
          <a:xfrm>
            <a:off x="7327326" y="315672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Bookie 2</a:t>
            </a:r>
            <a:endParaRPr sz="1000"/>
          </a:p>
        </p:txBody>
      </p:sp>
      <p:cxnSp>
        <p:nvCxnSpPr>
          <p:cNvPr id="431" name="Google Shape;431;p39"/>
          <p:cNvCxnSpPr>
            <a:stCxn id="422" idx="2"/>
            <a:endCxn id="428" idx="0"/>
          </p:cNvCxnSpPr>
          <p:nvPr/>
        </p:nvCxnSpPr>
        <p:spPr>
          <a:xfrm>
            <a:off x="4136176" y="2680775"/>
            <a:ext cx="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39"/>
          <p:cNvCxnSpPr>
            <a:stCxn id="422" idx="2"/>
            <a:endCxn id="429" idx="0"/>
          </p:cNvCxnSpPr>
          <p:nvPr/>
        </p:nvCxnSpPr>
        <p:spPr>
          <a:xfrm>
            <a:off x="4136176" y="2680775"/>
            <a:ext cx="199620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39"/>
          <p:cNvCxnSpPr>
            <a:stCxn id="422" idx="2"/>
            <a:endCxn id="430" idx="0"/>
          </p:cNvCxnSpPr>
          <p:nvPr/>
        </p:nvCxnSpPr>
        <p:spPr>
          <a:xfrm>
            <a:off x="4136176" y="2680775"/>
            <a:ext cx="399270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39"/>
          <p:cNvCxnSpPr>
            <a:stCxn id="423" idx="2"/>
            <a:endCxn id="428" idx="0"/>
          </p:cNvCxnSpPr>
          <p:nvPr/>
        </p:nvCxnSpPr>
        <p:spPr>
          <a:xfrm flipH="1">
            <a:off x="4136276" y="2680775"/>
            <a:ext cx="199620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39"/>
          <p:cNvCxnSpPr>
            <a:stCxn id="423" idx="2"/>
            <a:endCxn id="429" idx="0"/>
          </p:cNvCxnSpPr>
          <p:nvPr/>
        </p:nvCxnSpPr>
        <p:spPr>
          <a:xfrm>
            <a:off x="6132476" y="2680775"/>
            <a:ext cx="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39"/>
          <p:cNvCxnSpPr>
            <a:stCxn id="423" idx="2"/>
            <a:endCxn id="430" idx="0"/>
          </p:cNvCxnSpPr>
          <p:nvPr/>
        </p:nvCxnSpPr>
        <p:spPr>
          <a:xfrm>
            <a:off x="6132476" y="2680775"/>
            <a:ext cx="199620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p39"/>
          <p:cNvCxnSpPr>
            <a:stCxn id="424" idx="2"/>
            <a:endCxn id="428" idx="0"/>
          </p:cNvCxnSpPr>
          <p:nvPr/>
        </p:nvCxnSpPr>
        <p:spPr>
          <a:xfrm flipH="1">
            <a:off x="4136076" y="2680775"/>
            <a:ext cx="399270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p39"/>
          <p:cNvCxnSpPr>
            <a:stCxn id="424" idx="2"/>
            <a:endCxn id="429" idx="0"/>
          </p:cNvCxnSpPr>
          <p:nvPr/>
        </p:nvCxnSpPr>
        <p:spPr>
          <a:xfrm flipH="1">
            <a:off x="6132576" y="2680775"/>
            <a:ext cx="199620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39"/>
          <p:cNvCxnSpPr>
            <a:stCxn id="424" idx="2"/>
            <a:endCxn id="430" idx="0"/>
          </p:cNvCxnSpPr>
          <p:nvPr/>
        </p:nvCxnSpPr>
        <p:spPr>
          <a:xfrm>
            <a:off x="8128776" y="2680775"/>
            <a:ext cx="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0" name="Google Shape;440;p39"/>
          <p:cNvSpPr txBox="1"/>
          <p:nvPr/>
        </p:nvSpPr>
        <p:spPr>
          <a:xfrm>
            <a:off x="846200" y="936000"/>
            <a:ext cx="2055000" cy="530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In flights messages will be automatically retried by Pulsar clients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41" name="Google Shape;441;p39"/>
          <p:cNvCxnSpPr>
            <a:stCxn id="440" idx="3"/>
            <a:endCxn id="411" idx="1"/>
          </p:cNvCxnSpPr>
          <p:nvPr/>
        </p:nvCxnSpPr>
        <p:spPr>
          <a:xfrm flipH="1" rot="10800000">
            <a:off x="2901200" y="482850"/>
            <a:ext cx="1395900" cy="7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p39"/>
          <p:cNvSpPr txBox="1"/>
          <p:nvPr/>
        </p:nvSpPr>
        <p:spPr>
          <a:xfrm>
            <a:off x="256250" y="2405575"/>
            <a:ext cx="2055000" cy="61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Brokers are stateless. Any broker process that dies that doesn’t impact data storage.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43" name="Google Shape;443;p39"/>
          <p:cNvCxnSpPr>
            <a:stCxn id="442" idx="3"/>
            <a:endCxn id="422" idx="1"/>
          </p:cNvCxnSpPr>
          <p:nvPr/>
        </p:nvCxnSpPr>
        <p:spPr>
          <a:xfrm flipH="1" rot="10800000">
            <a:off x="2311250" y="2486425"/>
            <a:ext cx="1023600" cy="2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39"/>
          <p:cNvSpPr/>
          <p:nvPr/>
        </p:nvSpPr>
        <p:spPr>
          <a:xfrm>
            <a:off x="4243688" y="4121675"/>
            <a:ext cx="1441200" cy="388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Consumer (P012)</a:t>
            </a:r>
            <a:endParaRPr sz="1000"/>
          </a:p>
        </p:txBody>
      </p:sp>
      <p:cxnSp>
        <p:nvCxnSpPr>
          <p:cNvPr id="445" name="Google Shape;445;p39"/>
          <p:cNvCxnSpPr/>
          <p:nvPr/>
        </p:nvCxnSpPr>
        <p:spPr>
          <a:xfrm flipH="1">
            <a:off x="4446375" y="2685850"/>
            <a:ext cx="7800" cy="14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6" name="Google Shape;446;p39"/>
          <p:cNvCxnSpPr/>
          <p:nvPr/>
        </p:nvCxnSpPr>
        <p:spPr>
          <a:xfrm flipH="1">
            <a:off x="4764825" y="2701000"/>
            <a:ext cx="825600" cy="140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7" name="Google Shape;447;p39"/>
          <p:cNvCxnSpPr/>
          <p:nvPr/>
        </p:nvCxnSpPr>
        <p:spPr>
          <a:xfrm flipH="1">
            <a:off x="5438875" y="2685850"/>
            <a:ext cx="2083200" cy="141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8" name="Google Shape;448;p39"/>
          <p:cNvSpPr txBox="1"/>
          <p:nvPr/>
        </p:nvSpPr>
        <p:spPr>
          <a:xfrm>
            <a:off x="810125" y="4009475"/>
            <a:ext cx="2318400" cy="61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When a bookie dies, all the data is still accessible and will be replicated by other replicas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49" name="Google Shape;449;p39"/>
          <p:cNvCxnSpPr>
            <a:stCxn id="448" idx="0"/>
            <a:endCxn id="428" idx="2"/>
          </p:cNvCxnSpPr>
          <p:nvPr/>
        </p:nvCxnSpPr>
        <p:spPr>
          <a:xfrm flipH="1" rot="10800000">
            <a:off x="1969325" y="3545375"/>
            <a:ext cx="2166900" cy="46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0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Cloud-Native</a:t>
            </a:r>
            <a:endParaRPr/>
          </a:p>
        </p:txBody>
      </p:sp>
      <p:sp>
        <p:nvSpPr>
          <p:cNvPr id="455" name="Google Shape;455;p40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Apache Pulsar was designed to be cloud-native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Apache Pulsar separates serving from storage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Apache Pulsar scales horizontally to meet storage and serving needs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1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Brokers and Bookies</a:t>
            </a:r>
            <a:endParaRPr/>
          </a:p>
        </p:txBody>
      </p:sp>
      <p:sp>
        <p:nvSpPr>
          <p:cNvPr id="461" name="Google Shape;461;p41"/>
          <p:cNvSpPr/>
          <p:nvPr/>
        </p:nvSpPr>
        <p:spPr>
          <a:xfrm>
            <a:off x="3450001" y="842175"/>
            <a:ext cx="2244000" cy="14952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Brokers</a:t>
            </a:r>
            <a:endParaRPr sz="1000"/>
          </a:p>
        </p:txBody>
      </p:sp>
      <p:sp>
        <p:nvSpPr>
          <p:cNvPr id="462" name="Google Shape;462;p41"/>
          <p:cNvSpPr/>
          <p:nvPr/>
        </p:nvSpPr>
        <p:spPr>
          <a:xfrm>
            <a:off x="3450001" y="2933800"/>
            <a:ext cx="2244000" cy="14952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Bookies</a:t>
            </a:r>
            <a:endParaRPr sz="1000"/>
          </a:p>
        </p:txBody>
      </p:sp>
      <p:sp>
        <p:nvSpPr>
          <p:cNvPr id="463" name="Google Shape;463;p41"/>
          <p:cNvSpPr/>
          <p:nvPr/>
        </p:nvSpPr>
        <p:spPr>
          <a:xfrm>
            <a:off x="1395813" y="1395525"/>
            <a:ext cx="1441200" cy="388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Producer</a:t>
            </a:r>
            <a:endParaRPr sz="1000"/>
          </a:p>
        </p:txBody>
      </p:sp>
      <p:sp>
        <p:nvSpPr>
          <p:cNvPr id="464" name="Google Shape;464;p41"/>
          <p:cNvSpPr/>
          <p:nvPr/>
        </p:nvSpPr>
        <p:spPr>
          <a:xfrm>
            <a:off x="6306963" y="1395525"/>
            <a:ext cx="1441200" cy="388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Consumer</a:t>
            </a:r>
            <a:endParaRPr sz="1000"/>
          </a:p>
        </p:txBody>
      </p:sp>
      <p:cxnSp>
        <p:nvCxnSpPr>
          <p:cNvPr id="465" name="Google Shape;465;p41"/>
          <p:cNvCxnSpPr>
            <a:endCxn id="461" idx="1"/>
          </p:cNvCxnSpPr>
          <p:nvPr/>
        </p:nvCxnSpPr>
        <p:spPr>
          <a:xfrm>
            <a:off x="2837101" y="1589775"/>
            <a:ext cx="61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6" name="Google Shape;466;p41"/>
          <p:cNvCxnSpPr>
            <a:stCxn id="461" idx="3"/>
            <a:endCxn id="464" idx="1"/>
          </p:cNvCxnSpPr>
          <p:nvPr/>
        </p:nvCxnSpPr>
        <p:spPr>
          <a:xfrm>
            <a:off x="5694001" y="1589775"/>
            <a:ext cx="61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41"/>
          <p:cNvCxnSpPr>
            <a:stCxn id="461" idx="2"/>
            <a:endCxn id="462" idx="0"/>
          </p:cNvCxnSpPr>
          <p:nvPr/>
        </p:nvCxnSpPr>
        <p:spPr>
          <a:xfrm>
            <a:off x="4572001" y="2337375"/>
            <a:ext cx="0" cy="5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68" name="Google Shape;468;p41"/>
          <p:cNvSpPr txBox="1"/>
          <p:nvPr/>
        </p:nvSpPr>
        <p:spPr>
          <a:xfrm>
            <a:off x="401475" y="2306700"/>
            <a:ext cx="2310300" cy="530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Producers do not directly interact with the bookkeeper cluster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9" name="Google Shape;469;p41"/>
          <p:cNvSpPr txBox="1"/>
          <p:nvPr/>
        </p:nvSpPr>
        <p:spPr>
          <a:xfrm>
            <a:off x="6306900" y="2306700"/>
            <a:ext cx="2465100" cy="530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Consumers do not directly interact with the bookkeeper cluster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0" name="Google Shape;470;p41"/>
          <p:cNvSpPr txBox="1"/>
          <p:nvPr/>
        </p:nvSpPr>
        <p:spPr>
          <a:xfrm>
            <a:off x="6306900" y="3663550"/>
            <a:ext cx="2465100" cy="530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All bookies in the bookkeeper cluster are stateful and can scale independently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1" name="Google Shape;471;p41"/>
          <p:cNvSpPr txBox="1"/>
          <p:nvPr/>
        </p:nvSpPr>
        <p:spPr>
          <a:xfrm>
            <a:off x="6306900" y="183725"/>
            <a:ext cx="2465100" cy="530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All brokers in the bookkeeper cluster are stateful and can scale independently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72" name="Google Shape;472;p41"/>
          <p:cNvCxnSpPr>
            <a:stCxn id="468" idx="0"/>
            <a:endCxn id="463" idx="2"/>
          </p:cNvCxnSpPr>
          <p:nvPr/>
        </p:nvCxnSpPr>
        <p:spPr>
          <a:xfrm flipH="1" rot="10800000">
            <a:off x="1556625" y="1784100"/>
            <a:ext cx="5598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41"/>
          <p:cNvCxnSpPr>
            <a:stCxn id="469" idx="0"/>
            <a:endCxn id="464" idx="2"/>
          </p:cNvCxnSpPr>
          <p:nvPr/>
        </p:nvCxnSpPr>
        <p:spPr>
          <a:xfrm rot="10800000">
            <a:off x="7027650" y="1784100"/>
            <a:ext cx="5118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41"/>
          <p:cNvCxnSpPr>
            <a:stCxn id="470" idx="1"/>
            <a:endCxn id="462" idx="3"/>
          </p:cNvCxnSpPr>
          <p:nvPr/>
        </p:nvCxnSpPr>
        <p:spPr>
          <a:xfrm rot="10800000">
            <a:off x="5694000" y="3681400"/>
            <a:ext cx="612900" cy="24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41"/>
          <p:cNvCxnSpPr>
            <a:stCxn id="471" idx="1"/>
            <a:endCxn id="461" idx="0"/>
          </p:cNvCxnSpPr>
          <p:nvPr/>
        </p:nvCxnSpPr>
        <p:spPr>
          <a:xfrm flipH="1">
            <a:off x="4572000" y="448775"/>
            <a:ext cx="1734900" cy="3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r>
              <a:rPr lang="en"/>
              <a:t> Retention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3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Retention</a:t>
            </a:r>
            <a:endParaRPr/>
          </a:p>
        </p:txBody>
      </p:sp>
      <p:sp>
        <p:nvSpPr>
          <p:cNvPr id="486" name="Google Shape;486;p43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Retention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TTL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Msg Backlog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Storage Size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4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Subscription &amp; Cursor</a:t>
            </a:r>
            <a:endParaRPr/>
          </a:p>
        </p:txBody>
      </p:sp>
      <p:sp>
        <p:nvSpPr>
          <p:cNvPr id="492" name="Google Shape;492;p44"/>
          <p:cNvSpPr/>
          <p:nvPr/>
        </p:nvSpPr>
        <p:spPr>
          <a:xfrm>
            <a:off x="1034400" y="3492150"/>
            <a:ext cx="7075200" cy="340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Partition (Event Stream)</a:t>
            </a:r>
            <a:endParaRPr sz="1000"/>
          </a:p>
        </p:txBody>
      </p:sp>
      <p:sp>
        <p:nvSpPr>
          <p:cNvPr id="493" name="Google Shape;493;p44"/>
          <p:cNvSpPr/>
          <p:nvPr/>
        </p:nvSpPr>
        <p:spPr>
          <a:xfrm>
            <a:off x="1575125" y="2483550"/>
            <a:ext cx="1751100" cy="42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Subscription A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(1, 1)</a:t>
            </a:r>
            <a:endParaRPr sz="1000"/>
          </a:p>
        </p:txBody>
      </p:sp>
      <p:cxnSp>
        <p:nvCxnSpPr>
          <p:cNvPr id="494" name="Google Shape;494;p44"/>
          <p:cNvCxnSpPr>
            <a:stCxn id="493" idx="2"/>
          </p:cNvCxnSpPr>
          <p:nvPr/>
        </p:nvCxnSpPr>
        <p:spPr>
          <a:xfrm>
            <a:off x="2450675" y="2912550"/>
            <a:ext cx="3600" cy="568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" name="Google Shape;495;p44"/>
          <p:cNvSpPr/>
          <p:nvPr/>
        </p:nvSpPr>
        <p:spPr>
          <a:xfrm>
            <a:off x="3322475" y="984775"/>
            <a:ext cx="1751100" cy="42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Subscription B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(2, 2)</a:t>
            </a:r>
            <a:endParaRPr sz="1000"/>
          </a:p>
        </p:txBody>
      </p:sp>
      <p:cxnSp>
        <p:nvCxnSpPr>
          <p:cNvPr id="496" name="Google Shape;496;p44"/>
          <p:cNvCxnSpPr>
            <a:stCxn id="495" idx="2"/>
          </p:cNvCxnSpPr>
          <p:nvPr/>
        </p:nvCxnSpPr>
        <p:spPr>
          <a:xfrm>
            <a:off x="4198025" y="1413775"/>
            <a:ext cx="21300" cy="2075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" name="Google Shape;497;p44"/>
          <p:cNvSpPr/>
          <p:nvPr/>
        </p:nvSpPr>
        <p:spPr>
          <a:xfrm>
            <a:off x="4694475" y="1712775"/>
            <a:ext cx="1751100" cy="42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Subscription C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(3, 2)</a:t>
            </a:r>
            <a:endParaRPr sz="1000"/>
          </a:p>
        </p:txBody>
      </p:sp>
      <p:cxnSp>
        <p:nvCxnSpPr>
          <p:cNvPr id="498" name="Google Shape;498;p44"/>
          <p:cNvCxnSpPr>
            <a:stCxn id="497" idx="2"/>
          </p:cNvCxnSpPr>
          <p:nvPr/>
        </p:nvCxnSpPr>
        <p:spPr>
          <a:xfrm>
            <a:off x="5570025" y="2141775"/>
            <a:ext cx="5400" cy="1347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5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Subscription Initial Position</a:t>
            </a:r>
            <a:endParaRPr/>
          </a:p>
        </p:txBody>
      </p:sp>
      <p:sp>
        <p:nvSpPr>
          <p:cNvPr id="504" name="Google Shape;504;p45"/>
          <p:cNvSpPr/>
          <p:nvPr/>
        </p:nvSpPr>
        <p:spPr>
          <a:xfrm>
            <a:off x="1034400" y="3492150"/>
            <a:ext cx="7075200" cy="340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Partition (Event Stream)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6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Earliest</a:t>
            </a:r>
            <a:endParaRPr/>
          </a:p>
        </p:txBody>
      </p:sp>
      <p:sp>
        <p:nvSpPr>
          <p:cNvPr id="510" name="Google Shape;510;p46"/>
          <p:cNvSpPr/>
          <p:nvPr/>
        </p:nvSpPr>
        <p:spPr>
          <a:xfrm>
            <a:off x="1034400" y="3492150"/>
            <a:ext cx="7075200" cy="340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Partition (Event Stream)</a:t>
            </a:r>
            <a:endParaRPr sz="1000"/>
          </a:p>
        </p:txBody>
      </p:sp>
      <p:sp>
        <p:nvSpPr>
          <p:cNvPr id="511" name="Google Shape;511;p46"/>
          <p:cNvSpPr/>
          <p:nvPr/>
        </p:nvSpPr>
        <p:spPr>
          <a:xfrm>
            <a:off x="156525" y="2494350"/>
            <a:ext cx="1751100" cy="42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SubscriptionInitialPosition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Earliest</a:t>
            </a:r>
            <a:endParaRPr sz="1000"/>
          </a:p>
        </p:txBody>
      </p:sp>
      <p:cxnSp>
        <p:nvCxnSpPr>
          <p:cNvPr id="512" name="Google Shape;512;p46"/>
          <p:cNvCxnSpPr>
            <a:stCxn id="511" idx="2"/>
          </p:cNvCxnSpPr>
          <p:nvPr/>
        </p:nvCxnSpPr>
        <p:spPr>
          <a:xfrm>
            <a:off x="1032075" y="2923350"/>
            <a:ext cx="3600" cy="568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7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Latest</a:t>
            </a:r>
            <a:endParaRPr/>
          </a:p>
        </p:txBody>
      </p:sp>
      <p:sp>
        <p:nvSpPr>
          <p:cNvPr id="518" name="Google Shape;518;p47"/>
          <p:cNvSpPr/>
          <p:nvPr/>
        </p:nvSpPr>
        <p:spPr>
          <a:xfrm>
            <a:off x="1034400" y="3492150"/>
            <a:ext cx="7075200" cy="340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Partition (Event Stream)</a:t>
            </a:r>
            <a:endParaRPr sz="1000"/>
          </a:p>
        </p:txBody>
      </p:sp>
      <p:sp>
        <p:nvSpPr>
          <p:cNvPr id="519" name="Google Shape;519;p47"/>
          <p:cNvSpPr/>
          <p:nvPr/>
        </p:nvSpPr>
        <p:spPr>
          <a:xfrm>
            <a:off x="7224625" y="2494350"/>
            <a:ext cx="1751100" cy="42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SubscriptionInitialPosition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Latest</a:t>
            </a:r>
            <a:endParaRPr sz="1000"/>
          </a:p>
        </p:txBody>
      </p:sp>
      <p:cxnSp>
        <p:nvCxnSpPr>
          <p:cNvPr id="520" name="Google Shape;520;p47"/>
          <p:cNvCxnSpPr>
            <a:stCxn id="519" idx="2"/>
          </p:cNvCxnSpPr>
          <p:nvPr/>
        </p:nvCxnSpPr>
        <p:spPr>
          <a:xfrm>
            <a:off x="8100175" y="2923350"/>
            <a:ext cx="3600" cy="568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14977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Lifecycle</a:t>
            </a:r>
            <a:endParaRPr/>
          </a:p>
        </p:txBody>
      </p:sp>
      <p:sp>
        <p:nvSpPr>
          <p:cNvPr id="180" name="Google Shape;180;p30"/>
          <p:cNvSpPr txBox="1"/>
          <p:nvPr>
            <p:ph idx="2" type="title"/>
          </p:nvPr>
        </p:nvSpPr>
        <p:spPr>
          <a:xfrm>
            <a:off x="311700" y="24338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TGIP-CN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Episode 002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Seek or Reader</a:t>
            </a:r>
            <a:endParaRPr/>
          </a:p>
        </p:txBody>
      </p:sp>
      <p:sp>
        <p:nvSpPr>
          <p:cNvPr id="526" name="Google Shape;526;p48"/>
          <p:cNvSpPr/>
          <p:nvPr/>
        </p:nvSpPr>
        <p:spPr>
          <a:xfrm>
            <a:off x="1034400" y="3492150"/>
            <a:ext cx="7075200" cy="340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Partition (Event Stream)</a:t>
            </a:r>
            <a:endParaRPr sz="1000"/>
          </a:p>
        </p:txBody>
      </p:sp>
      <p:sp>
        <p:nvSpPr>
          <p:cNvPr id="527" name="Google Shape;527;p48"/>
          <p:cNvSpPr/>
          <p:nvPr/>
        </p:nvSpPr>
        <p:spPr>
          <a:xfrm>
            <a:off x="3105550" y="2494350"/>
            <a:ext cx="1751100" cy="42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Subscription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(x, y)</a:t>
            </a:r>
            <a:endParaRPr sz="1000"/>
          </a:p>
        </p:txBody>
      </p:sp>
      <p:cxnSp>
        <p:nvCxnSpPr>
          <p:cNvPr id="528" name="Google Shape;528;p48"/>
          <p:cNvCxnSpPr>
            <a:stCxn id="527" idx="2"/>
          </p:cNvCxnSpPr>
          <p:nvPr/>
        </p:nvCxnSpPr>
        <p:spPr>
          <a:xfrm>
            <a:off x="3981100" y="2923350"/>
            <a:ext cx="3600" cy="568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9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Unsubscribe</a:t>
            </a:r>
            <a:endParaRPr/>
          </a:p>
        </p:txBody>
      </p:sp>
      <p:sp>
        <p:nvSpPr>
          <p:cNvPr id="534" name="Google Shape;534;p49"/>
          <p:cNvSpPr/>
          <p:nvPr/>
        </p:nvSpPr>
        <p:spPr>
          <a:xfrm>
            <a:off x="1034400" y="3492150"/>
            <a:ext cx="7075200" cy="340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Partition (Event Stream)</a:t>
            </a:r>
            <a:endParaRPr sz="1000"/>
          </a:p>
        </p:txBody>
      </p:sp>
      <p:sp>
        <p:nvSpPr>
          <p:cNvPr id="535" name="Google Shape;535;p49"/>
          <p:cNvSpPr/>
          <p:nvPr/>
        </p:nvSpPr>
        <p:spPr>
          <a:xfrm>
            <a:off x="3105550" y="2494350"/>
            <a:ext cx="1751100" cy="42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Subscription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(x, y)</a:t>
            </a:r>
            <a:endParaRPr sz="1000"/>
          </a:p>
        </p:txBody>
      </p:sp>
      <p:cxnSp>
        <p:nvCxnSpPr>
          <p:cNvPr id="536" name="Google Shape;536;p49"/>
          <p:cNvCxnSpPr>
            <a:stCxn id="535" idx="2"/>
          </p:cNvCxnSpPr>
          <p:nvPr/>
        </p:nvCxnSpPr>
        <p:spPr>
          <a:xfrm>
            <a:off x="3981100" y="2923350"/>
            <a:ext cx="3600" cy="568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7" name="Google Shape;537;p49"/>
          <p:cNvSpPr/>
          <p:nvPr/>
        </p:nvSpPr>
        <p:spPr>
          <a:xfrm>
            <a:off x="3696550" y="2732100"/>
            <a:ext cx="572700" cy="5688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0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Retention</a:t>
            </a:r>
            <a:endParaRPr/>
          </a:p>
        </p:txBody>
      </p:sp>
      <p:sp>
        <p:nvSpPr>
          <p:cNvPr id="543" name="Google Shape;543;p50"/>
          <p:cNvSpPr/>
          <p:nvPr/>
        </p:nvSpPr>
        <p:spPr>
          <a:xfrm>
            <a:off x="1034400" y="3492150"/>
            <a:ext cx="7075200" cy="340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Partition (Event Stream)</a:t>
            </a:r>
            <a:endParaRPr sz="1000"/>
          </a:p>
        </p:txBody>
      </p:sp>
      <p:sp>
        <p:nvSpPr>
          <p:cNvPr id="544" name="Google Shape;544;p50"/>
          <p:cNvSpPr/>
          <p:nvPr/>
        </p:nvSpPr>
        <p:spPr>
          <a:xfrm>
            <a:off x="3322475" y="984775"/>
            <a:ext cx="1751100" cy="42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Subscription B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(2, 2)</a:t>
            </a:r>
            <a:endParaRPr sz="1000"/>
          </a:p>
        </p:txBody>
      </p:sp>
      <p:cxnSp>
        <p:nvCxnSpPr>
          <p:cNvPr id="545" name="Google Shape;545;p50"/>
          <p:cNvCxnSpPr>
            <a:stCxn id="544" idx="2"/>
          </p:cNvCxnSpPr>
          <p:nvPr/>
        </p:nvCxnSpPr>
        <p:spPr>
          <a:xfrm>
            <a:off x="4198025" y="1413775"/>
            <a:ext cx="21300" cy="2075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6" name="Google Shape;546;p50"/>
          <p:cNvSpPr/>
          <p:nvPr/>
        </p:nvSpPr>
        <p:spPr>
          <a:xfrm>
            <a:off x="4694475" y="1712775"/>
            <a:ext cx="1751100" cy="42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Subscription C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(3, 2)</a:t>
            </a:r>
            <a:endParaRPr sz="1000"/>
          </a:p>
        </p:txBody>
      </p:sp>
      <p:cxnSp>
        <p:nvCxnSpPr>
          <p:cNvPr id="547" name="Google Shape;547;p50"/>
          <p:cNvCxnSpPr>
            <a:stCxn id="546" idx="2"/>
          </p:cNvCxnSpPr>
          <p:nvPr/>
        </p:nvCxnSpPr>
        <p:spPr>
          <a:xfrm>
            <a:off x="5570025" y="2141775"/>
            <a:ext cx="5400" cy="1347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1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Retention</a:t>
            </a:r>
            <a:endParaRPr/>
          </a:p>
        </p:txBody>
      </p:sp>
      <p:sp>
        <p:nvSpPr>
          <p:cNvPr id="553" name="Google Shape;553;p51"/>
          <p:cNvSpPr/>
          <p:nvPr/>
        </p:nvSpPr>
        <p:spPr>
          <a:xfrm>
            <a:off x="1034400" y="3492150"/>
            <a:ext cx="7075200" cy="340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Partition (Event Stream)</a:t>
            </a:r>
            <a:endParaRPr sz="1000"/>
          </a:p>
        </p:txBody>
      </p:sp>
      <p:sp>
        <p:nvSpPr>
          <p:cNvPr id="554" name="Google Shape;554;p51"/>
          <p:cNvSpPr/>
          <p:nvPr/>
        </p:nvSpPr>
        <p:spPr>
          <a:xfrm>
            <a:off x="3322475" y="984775"/>
            <a:ext cx="1751100" cy="42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Subscription B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(2, 2)</a:t>
            </a:r>
            <a:endParaRPr sz="1000"/>
          </a:p>
        </p:txBody>
      </p:sp>
      <p:cxnSp>
        <p:nvCxnSpPr>
          <p:cNvPr id="555" name="Google Shape;555;p51"/>
          <p:cNvCxnSpPr>
            <a:stCxn id="554" idx="2"/>
          </p:cNvCxnSpPr>
          <p:nvPr/>
        </p:nvCxnSpPr>
        <p:spPr>
          <a:xfrm>
            <a:off x="4198025" y="1413775"/>
            <a:ext cx="21300" cy="2075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p51"/>
          <p:cNvSpPr/>
          <p:nvPr/>
        </p:nvSpPr>
        <p:spPr>
          <a:xfrm>
            <a:off x="4694475" y="1712775"/>
            <a:ext cx="1751100" cy="42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Subscription C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(3, 2)</a:t>
            </a:r>
            <a:endParaRPr sz="1000"/>
          </a:p>
        </p:txBody>
      </p:sp>
      <p:cxnSp>
        <p:nvCxnSpPr>
          <p:cNvPr id="557" name="Google Shape;557;p51"/>
          <p:cNvCxnSpPr>
            <a:stCxn id="556" idx="2"/>
          </p:cNvCxnSpPr>
          <p:nvPr/>
        </p:nvCxnSpPr>
        <p:spPr>
          <a:xfrm>
            <a:off x="5570025" y="2141775"/>
            <a:ext cx="5400" cy="1347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8" name="Google Shape;558;p51"/>
          <p:cNvSpPr/>
          <p:nvPr/>
        </p:nvSpPr>
        <p:spPr>
          <a:xfrm>
            <a:off x="4219325" y="3503775"/>
            <a:ext cx="3890400" cy="340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OK to delete</a:t>
            </a:r>
            <a:endParaRPr/>
          </a:p>
        </p:txBody>
      </p:sp>
      <p:sp>
        <p:nvSpPr>
          <p:cNvPr id="559" name="Google Shape;559;p51"/>
          <p:cNvSpPr/>
          <p:nvPr/>
        </p:nvSpPr>
        <p:spPr>
          <a:xfrm>
            <a:off x="1034400" y="3503775"/>
            <a:ext cx="3163500" cy="340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OK to delete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2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Retention</a:t>
            </a:r>
            <a:endParaRPr/>
          </a:p>
        </p:txBody>
      </p:sp>
      <p:sp>
        <p:nvSpPr>
          <p:cNvPr id="565" name="Google Shape;565;p52"/>
          <p:cNvSpPr/>
          <p:nvPr/>
        </p:nvSpPr>
        <p:spPr>
          <a:xfrm>
            <a:off x="1034400" y="3492150"/>
            <a:ext cx="7075200" cy="340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Partition (Event Stream)</a:t>
            </a:r>
            <a:endParaRPr sz="1000"/>
          </a:p>
        </p:txBody>
      </p:sp>
      <p:sp>
        <p:nvSpPr>
          <p:cNvPr id="566" name="Google Shape;566;p52"/>
          <p:cNvSpPr/>
          <p:nvPr/>
        </p:nvSpPr>
        <p:spPr>
          <a:xfrm>
            <a:off x="3322475" y="984775"/>
            <a:ext cx="1751100" cy="42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Subscription B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(2, 2)</a:t>
            </a:r>
            <a:endParaRPr sz="1000"/>
          </a:p>
        </p:txBody>
      </p:sp>
      <p:cxnSp>
        <p:nvCxnSpPr>
          <p:cNvPr id="567" name="Google Shape;567;p52"/>
          <p:cNvCxnSpPr>
            <a:stCxn id="566" idx="2"/>
          </p:cNvCxnSpPr>
          <p:nvPr/>
        </p:nvCxnSpPr>
        <p:spPr>
          <a:xfrm>
            <a:off x="4198025" y="1413775"/>
            <a:ext cx="21300" cy="2075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8" name="Google Shape;568;p52"/>
          <p:cNvSpPr/>
          <p:nvPr/>
        </p:nvSpPr>
        <p:spPr>
          <a:xfrm>
            <a:off x="4694475" y="1712775"/>
            <a:ext cx="1751100" cy="42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Subscription C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(3, 2)</a:t>
            </a:r>
            <a:endParaRPr sz="1000"/>
          </a:p>
        </p:txBody>
      </p:sp>
      <p:cxnSp>
        <p:nvCxnSpPr>
          <p:cNvPr id="569" name="Google Shape;569;p52"/>
          <p:cNvCxnSpPr>
            <a:stCxn id="568" idx="2"/>
          </p:cNvCxnSpPr>
          <p:nvPr/>
        </p:nvCxnSpPr>
        <p:spPr>
          <a:xfrm>
            <a:off x="5570025" y="2141775"/>
            <a:ext cx="5400" cy="1347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0" name="Google Shape;570;p52"/>
          <p:cNvSpPr/>
          <p:nvPr/>
        </p:nvSpPr>
        <p:spPr>
          <a:xfrm>
            <a:off x="4219325" y="3503775"/>
            <a:ext cx="3890400" cy="340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OK to delete</a:t>
            </a:r>
            <a:endParaRPr/>
          </a:p>
        </p:txBody>
      </p:sp>
      <p:sp>
        <p:nvSpPr>
          <p:cNvPr id="571" name="Google Shape;571;p52"/>
          <p:cNvSpPr/>
          <p:nvPr/>
        </p:nvSpPr>
        <p:spPr>
          <a:xfrm>
            <a:off x="1034400" y="3503775"/>
            <a:ext cx="1401000" cy="340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OK to delete</a:t>
            </a:r>
            <a:endParaRPr/>
          </a:p>
        </p:txBody>
      </p:sp>
      <p:sp>
        <p:nvSpPr>
          <p:cNvPr id="572" name="Google Shape;572;p52"/>
          <p:cNvSpPr/>
          <p:nvPr/>
        </p:nvSpPr>
        <p:spPr>
          <a:xfrm>
            <a:off x="2435400" y="3503775"/>
            <a:ext cx="1783800" cy="340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Retention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3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Retention</a:t>
            </a:r>
            <a:endParaRPr/>
          </a:p>
        </p:txBody>
      </p:sp>
      <p:sp>
        <p:nvSpPr>
          <p:cNvPr id="578" name="Google Shape;578;p53"/>
          <p:cNvSpPr/>
          <p:nvPr/>
        </p:nvSpPr>
        <p:spPr>
          <a:xfrm>
            <a:off x="1034400" y="3492150"/>
            <a:ext cx="7075200" cy="340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Partition (Event Stream)</a:t>
            </a:r>
            <a:endParaRPr sz="1000"/>
          </a:p>
        </p:txBody>
      </p:sp>
      <p:sp>
        <p:nvSpPr>
          <p:cNvPr id="579" name="Google Shape;579;p53"/>
          <p:cNvSpPr/>
          <p:nvPr/>
        </p:nvSpPr>
        <p:spPr>
          <a:xfrm>
            <a:off x="3322475" y="984775"/>
            <a:ext cx="1751100" cy="42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Subscription B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(2, 2)</a:t>
            </a:r>
            <a:endParaRPr sz="1000"/>
          </a:p>
        </p:txBody>
      </p:sp>
      <p:cxnSp>
        <p:nvCxnSpPr>
          <p:cNvPr id="580" name="Google Shape;580;p53"/>
          <p:cNvCxnSpPr>
            <a:stCxn id="579" idx="2"/>
          </p:cNvCxnSpPr>
          <p:nvPr/>
        </p:nvCxnSpPr>
        <p:spPr>
          <a:xfrm>
            <a:off x="4198025" y="1413775"/>
            <a:ext cx="21300" cy="2075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1" name="Google Shape;581;p53"/>
          <p:cNvSpPr/>
          <p:nvPr/>
        </p:nvSpPr>
        <p:spPr>
          <a:xfrm>
            <a:off x="4694475" y="1712775"/>
            <a:ext cx="1751100" cy="42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Subscription C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(3, 2)</a:t>
            </a:r>
            <a:endParaRPr sz="1000"/>
          </a:p>
        </p:txBody>
      </p:sp>
      <p:cxnSp>
        <p:nvCxnSpPr>
          <p:cNvPr id="582" name="Google Shape;582;p53"/>
          <p:cNvCxnSpPr>
            <a:stCxn id="581" idx="2"/>
          </p:cNvCxnSpPr>
          <p:nvPr/>
        </p:nvCxnSpPr>
        <p:spPr>
          <a:xfrm>
            <a:off x="5570025" y="2141775"/>
            <a:ext cx="5400" cy="1347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3" name="Google Shape;583;p53"/>
          <p:cNvSpPr/>
          <p:nvPr/>
        </p:nvSpPr>
        <p:spPr>
          <a:xfrm>
            <a:off x="4219325" y="3503775"/>
            <a:ext cx="3890400" cy="340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Yet to be processed</a:t>
            </a:r>
            <a:endParaRPr/>
          </a:p>
        </p:txBody>
      </p:sp>
      <p:sp>
        <p:nvSpPr>
          <p:cNvPr id="584" name="Google Shape;584;p53"/>
          <p:cNvSpPr/>
          <p:nvPr/>
        </p:nvSpPr>
        <p:spPr>
          <a:xfrm>
            <a:off x="1034400" y="3503775"/>
            <a:ext cx="1401000" cy="340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OK to delete</a:t>
            </a:r>
            <a:endParaRPr/>
          </a:p>
        </p:txBody>
      </p:sp>
      <p:sp>
        <p:nvSpPr>
          <p:cNvPr id="585" name="Google Shape;585;p53"/>
          <p:cNvSpPr/>
          <p:nvPr/>
        </p:nvSpPr>
        <p:spPr>
          <a:xfrm>
            <a:off x="2435400" y="3503775"/>
            <a:ext cx="1783800" cy="340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Retention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4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Retention</a:t>
            </a:r>
            <a:endParaRPr/>
          </a:p>
        </p:txBody>
      </p:sp>
      <p:sp>
        <p:nvSpPr>
          <p:cNvPr id="591" name="Google Shape;591;p54"/>
          <p:cNvSpPr/>
          <p:nvPr/>
        </p:nvSpPr>
        <p:spPr>
          <a:xfrm>
            <a:off x="419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</a:t>
            </a:r>
            <a:endParaRPr sz="1000"/>
          </a:p>
        </p:txBody>
      </p:sp>
      <p:sp>
        <p:nvSpPr>
          <p:cNvPr id="592" name="Google Shape;592;p54"/>
          <p:cNvSpPr/>
          <p:nvPr/>
        </p:nvSpPr>
        <p:spPr>
          <a:xfrm>
            <a:off x="1142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2</a:t>
            </a:r>
            <a:endParaRPr sz="1000"/>
          </a:p>
        </p:txBody>
      </p:sp>
      <p:sp>
        <p:nvSpPr>
          <p:cNvPr id="593" name="Google Shape;593;p54"/>
          <p:cNvSpPr/>
          <p:nvPr/>
        </p:nvSpPr>
        <p:spPr>
          <a:xfrm>
            <a:off x="1865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3</a:t>
            </a:r>
            <a:endParaRPr sz="1000"/>
          </a:p>
        </p:txBody>
      </p:sp>
      <p:sp>
        <p:nvSpPr>
          <p:cNvPr id="594" name="Google Shape;594;p54"/>
          <p:cNvSpPr/>
          <p:nvPr/>
        </p:nvSpPr>
        <p:spPr>
          <a:xfrm>
            <a:off x="2588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4</a:t>
            </a:r>
            <a:endParaRPr sz="1000"/>
          </a:p>
        </p:txBody>
      </p:sp>
      <p:sp>
        <p:nvSpPr>
          <p:cNvPr id="595" name="Google Shape;595;p54"/>
          <p:cNvSpPr/>
          <p:nvPr/>
        </p:nvSpPr>
        <p:spPr>
          <a:xfrm>
            <a:off x="3311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5</a:t>
            </a:r>
            <a:endParaRPr sz="1000"/>
          </a:p>
        </p:txBody>
      </p:sp>
      <p:sp>
        <p:nvSpPr>
          <p:cNvPr id="596" name="Google Shape;596;p54"/>
          <p:cNvSpPr/>
          <p:nvPr/>
        </p:nvSpPr>
        <p:spPr>
          <a:xfrm>
            <a:off x="4034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6</a:t>
            </a:r>
            <a:endParaRPr sz="1000"/>
          </a:p>
        </p:txBody>
      </p:sp>
      <p:sp>
        <p:nvSpPr>
          <p:cNvPr id="597" name="Google Shape;597;p54"/>
          <p:cNvSpPr/>
          <p:nvPr/>
        </p:nvSpPr>
        <p:spPr>
          <a:xfrm>
            <a:off x="4757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7</a:t>
            </a:r>
            <a:endParaRPr sz="1000"/>
          </a:p>
        </p:txBody>
      </p:sp>
      <p:sp>
        <p:nvSpPr>
          <p:cNvPr id="598" name="Google Shape;598;p54"/>
          <p:cNvSpPr/>
          <p:nvPr/>
        </p:nvSpPr>
        <p:spPr>
          <a:xfrm>
            <a:off x="5480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8</a:t>
            </a:r>
            <a:endParaRPr sz="1000"/>
          </a:p>
        </p:txBody>
      </p:sp>
      <p:sp>
        <p:nvSpPr>
          <p:cNvPr id="599" name="Google Shape;599;p54"/>
          <p:cNvSpPr/>
          <p:nvPr/>
        </p:nvSpPr>
        <p:spPr>
          <a:xfrm>
            <a:off x="6203100" y="2200875"/>
            <a:ext cx="723000" cy="624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9</a:t>
            </a:r>
            <a:endParaRPr sz="1000"/>
          </a:p>
        </p:txBody>
      </p:sp>
      <p:sp>
        <p:nvSpPr>
          <p:cNvPr id="600" name="Google Shape;600;p54"/>
          <p:cNvSpPr/>
          <p:nvPr/>
        </p:nvSpPr>
        <p:spPr>
          <a:xfrm>
            <a:off x="6926100" y="2200875"/>
            <a:ext cx="723000" cy="624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10</a:t>
            </a:r>
            <a:endParaRPr sz="1000"/>
          </a:p>
        </p:txBody>
      </p:sp>
      <p:sp>
        <p:nvSpPr>
          <p:cNvPr id="601" name="Google Shape;601;p54"/>
          <p:cNvSpPr/>
          <p:nvPr/>
        </p:nvSpPr>
        <p:spPr>
          <a:xfrm>
            <a:off x="7649100" y="2200875"/>
            <a:ext cx="723000" cy="624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11</a:t>
            </a:r>
            <a:endParaRPr sz="1000"/>
          </a:p>
        </p:txBody>
      </p:sp>
      <p:cxnSp>
        <p:nvCxnSpPr>
          <p:cNvPr id="602" name="Google Shape;602;p54"/>
          <p:cNvCxnSpPr/>
          <p:nvPr/>
        </p:nvCxnSpPr>
        <p:spPr>
          <a:xfrm flipH="1" rot="10800000">
            <a:off x="419100" y="3089975"/>
            <a:ext cx="2880000" cy="84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" name="Google Shape;603;p54"/>
          <p:cNvCxnSpPr/>
          <p:nvPr/>
        </p:nvCxnSpPr>
        <p:spPr>
          <a:xfrm flipH="1" rot="10800000">
            <a:off x="3299100" y="3081575"/>
            <a:ext cx="2880000" cy="84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54"/>
          <p:cNvCxnSpPr/>
          <p:nvPr/>
        </p:nvCxnSpPr>
        <p:spPr>
          <a:xfrm>
            <a:off x="6178600" y="3081300"/>
            <a:ext cx="2217900" cy="3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54"/>
          <p:cNvSpPr txBox="1"/>
          <p:nvPr/>
        </p:nvSpPr>
        <p:spPr>
          <a:xfrm>
            <a:off x="982775" y="3175300"/>
            <a:ext cx="1521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Deleted</a:t>
            </a:r>
            <a:endParaRPr b="1" sz="120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6" name="Google Shape;606;p54"/>
          <p:cNvSpPr txBox="1"/>
          <p:nvPr/>
        </p:nvSpPr>
        <p:spPr>
          <a:xfrm>
            <a:off x="3978450" y="3175300"/>
            <a:ext cx="1521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Retention</a:t>
            </a:r>
            <a:endParaRPr b="1" sz="12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7" name="Google Shape;607;p54"/>
          <p:cNvSpPr txBox="1"/>
          <p:nvPr/>
        </p:nvSpPr>
        <p:spPr>
          <a:xfrm>
            <a:off x="6203100" y="3175300"/>
            <a:ext cx="21690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Yet to be processed</a:t>
            </a:r>
            <a:endParaRPr b="1" sz="12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5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Expiry</a:t>
            </a:r>
            <a:endParaRPr/>
          </a:p>
        </p:txBody>
      </p:sp>
      <p:sp>
        <p:nvSpPr>
          <p:cNvPr id="613" name="Google Shape;613;p55"/>
          <p:cNvSpPr/>
          <p:nvPr/>
        </p:nvSpPr>
        <p:spPr>
          <a:xfrm>
            <a:off x="419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5</a:t>
            </a:r>
            <a:endParaRPr sz="1000"/>
          </a:p>
        </p:txBody>
      </p:sp>
      <p:sp>
        <p:nvSpPr>
          <p:cNvPr id="614" name="Google Shape;614;p55"/>
          <p:cNvSpPr/>
          <p:nvPr/>
        </p:nvSpPr>
        <p:spPr>
          <a:xfrm>
            <a:off x="1142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6</a:t>
            </a:r>
            <a:endParaRPr sz="1000"/>
          </a:p>
        </p:txBody>
      </p:sp>
      <p:sp>
        <p:nvSpPr>
          <p:cNvPr id="615" name="Google Shape;615;p55"/>
          <p:cNvSpPr/>
          <p:nvPr/>
        </p:nvSpPr>
        <p:spPr>
          <a:xfrm>
            <a:off x="1865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7</a:t>
            </a:r>
            <a:endParaRPr sz="1000"/>
          </a:p>
        </p:txBody>
      </p:sp>
      <p:sp>
        <p:nvSpPr>
          <p:cNvPr id="616" name="Google Shape;616;p55"/>
          <p:cNvSpPr/>
          <p:nvPr/>
        </p:nvSpPr>
        <p:spPr>
          <a:xfrm>
            <a:off x="2588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8</a:t>
            </a:r>
            <a:endParaRPr sz="1000"/>
          </a:p>
        </p:txBody>
      </p:sp>
      <p:sp>
        <p:nvSpPr>
          <p:cNvPr id="617" name="Google Shape;617;p55"/>
          <p:cNvSpPr/>
          <p:nvPr/>
        </p:nvSpPr>
        <p:spPr>
          <a:xfrm>
            <a:off x="3311100" y="2200875"/>
            <a:ext cx="723000" cy="624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9</a:t>
            </a:r>
            <a:endParaRPr sz="1000"/>
          </a:p>
        </p:txBody>
      </p:sp>
      <p:sp>
        <p:nvSpPr>
          <p:cNvPr id="618" name="Google Shape;618;p55"/>
          <p:cNvSpPr/>
          <p:nvPr/>
        </p:nvSpPr>
        <p:spPr>
          <a:xfrm>
            <a:off x="4034100" y="2200875"/>
            <a:ext cx="723000" cy="624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10</a:t>
            </a:r>
            <a:endParaRPr sz="1000"/>
          </a:p>
        </p:txBody>
      </p:sp>
      <p:sp>
        <p:nvSpPr>
          <p:cNvPr id="619" name="Google Shape;619;p55"/>
          <p:cNvSpPr/>
          <p:nvPr/>
        </p:nvSpPr>
        <p:spPr>
          <a:xfrm>
            <a:off x="4757100" y="2200875"/>
            <a:ext cx="723000" cy="624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11</a:t>
            </a:r>
            <a:endParaRPr sz="1000"/>
          </a:p>
        </p:txBody>
      </p:sp>
      <p:cxnSp>
        <p:nvCxnSpPr>
          <p:cNvPr id="620" name="Google Shape;620;p55"/>
          <p:cNvCxnSpPr/>
          <p:nvPr/>
        </p:nvCxnSpPr>
        <p:spPr>
          <a:xfrm flipH="1" rot="10800000">
            <a:off x="419100" y="3093575"/>
            <a:ext cx="1443900" cy="4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1" name="Google Shape;621;p55"/>
          <p:cNvCxnSpPr/>
          <p:nvPr/>
        </p:nvCxnSpPr>
        <p:spPr>
          <a:xfrm flipH="1" rot="10800000">
            <a:off x="1854300" y="3085175"/>
            <a:ext cx="1452900" cy="132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" name="Google Shape;622;p55"/>
          <p:cNvCxnSpPr/>
          <p:nvPr/>
        </p:nvCxnSpPr>
        <p:spPr>
          <a:xfrm>
            <a:off x="6178600" y="3081300"/>
            <a:ext cx="2217900" cy="3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3" name="Google Shape;623;p55"/>
          <p:cNvSpPr txBox="1"/>
          <p:nvPr/>
        </p:nvSpPr>
        <p:spPr>
          <a:xfrm>
            <a:off x="401700" y="3175300"/>
            <a:ext cx="1521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Deleted</a:t>
            </a:r>
            <a:endParaRPr b="1" sz="120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4" name="Google Shape;624;p55"/>
          <p:cNvSpPr txBox="1"/>
          <p:nvPr/>
        </p:nvSpPr>
        <p:spPr>
          <a:xfrm>
            <a:off x="1820100" y="3175300"/>
            <a:ext cx="1521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Retention</a:t>
            </a:r>
            <a:endParaRPr b="1" sz="12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5" name="Google Shape;625;p55"/>
          <p:cNvSpPr txBox="1"/>
          <p:nvPr/>
        </p:nvSpPr>
        <p:spPr>
          <a:xfrm>
            <a:off x="6203100" y="3175300"/>
            <a:ext cx="21690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Not within TTL</a:t>
            </a:r>
            <a:endParaRPr b="1" sz="12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(may still be processed)</a:t>
            </a:r>
            <a:endParaRPr b="1" sz="12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6" name="Google Shape;626;p55"/>
          <p:cNvSpPr/>
          <p:nvPr/>
        </p:nvSpPr>
        <p:spPr>
          <a:xfrm>
            <a:off x="5480100" y="2200875"/>
            <a:ext cx="723000" cy="624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12</a:t>
            </a:r>
            <a:endParaRPr sz="1000"/>
          </a:p>
        </p:txBody>
      </p:sp>
      <p:sp>
        <p:nvSpPr>
          <p:cNvPr id="627" name="Google Shape;627;p55"/>
          <p:cNvSpPr/>
          <p:nvPr/>
        </p:nvSpPr>
        <p:spPr>
          <a:xfrm>
            <a:off x="6203100" y="2200875"/>
            <a:ext cx="723000" cy="624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13</a:t>
            </a:r>
            <a:endParaRPr sz="1000"/>
          </a:p>
        </p:txBody>
      </p:sp>
      <p:sp>
        <p:nvSpPr>
          <p:cNvPr id="628" name="Google Shape;628;p55"/>
          <p:cNvSpPr/>
          <p:nvPr/>
        </p:nvSpPr>
        <p:spPr>
          <a:xfrm>
            <a:off x="6926100" y="2200875"/>
            <a:ext cx="723000" cy="624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14</a:t>
            </a:r>
            <a:endParaRPr sz="1000"/>
          </a:p>
        </p:txBody>
      </p:sp>
      <p:sp>
        <p:nvSpPr>
          <p:cNvPr id="629" name="Google Shape;629;p55"/>
          <p:cNvSpPr/>
          <p:nvPr/>
        </p:nvSpPr>
        <p:spPr>
          <a:xfrm>
            <a:off x="7649100" y="2200875"/>
            <a:ext cx="723000" cy="624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15</a:t>
            </a:r>
            <a:endParaRPr sz="1000"/>
          </a:p>
        </p:txBody>
      </p:sp>
      <p:cxnSp>
        <p:nvCxnSpPr>
          <p:cNvPr id="630" name="Google Shape;630;p55"/>
          <p:cNvCxnSpPr/>
          <p:nvPr/>
        </p:nvCxnSpPr>
        <p:spPr>
          <a:xfrm flipH="1" rot="10800000">
            <a:off x="3307200" y="3074850"/>
            <a:ext cx="2909100" cy="13200"/>
          </a:xfrm>
          <a:prstGeom prst="straightConnector1">
            <a:avLst/>
          </a:prstGeom>
          <a:noFill/>
          <a:ln cap="flat" cmpd="sng" w="3810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55"/>
          <p:cNvSpPr txBox="1"/>
          <p:nvPr/>
        </p:nvSpPr>
        <p:spPr>
          <a:xfrm>
            <a:off x="3687750" y="3175300"/>
            <a:ext cx="21690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45F06"/>
                </a:solidFill>
                <a:latin typeface="Trebuchet MS"/>
                <a:ea typeface="Trebuchet MS"/>
                <a:cs typeface="Trebuchet MS"/>
                <a:sym typeface="Trebuchet MS"/>
              </a:rPr>
              <a:t>Within the applied TTL</a:t>
            </a:r>
            <a:endParaRPr b="1" sz="1200">
              <a:solidFill>
                <a:srgbClr val="B45F0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6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Expiry</a:t>
            </a:r>
            <a:endParaRPr/>
          </a:p>
        </p:txBody>
      </p:sp>
      <p:sp>
        <p:nvSpPr>
          <p:cNvPr id="637" name="Google Shape;637;p56"/>
          <p:cNvSpPr/>
          <p:nvPr/>
        </p:nvSpPr>
        <p:spPr>
          <a:xfrm>
            <a:off x="419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5</a:t>
            </a:r>
            <a:endParaRPr sz="1000"/>
          </a:p>
        </p:txBody>
      </p:sp>
      <p:sp>
        <p:nvSpPr>
          <p:cNvPr id="638" name="Google Shape;638;p56"/>
          <p:cNvSpPr/>
          <p:nvPr/>
        </p:nvSpPr>
        <p:spPr>
          <a:xfrm>
            <a:off x="1142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6</a:t>
            </a:r>
            <a:endParaRPr sz="1000"/>
          </a:p>
        </p:txBody>
      </p:sp>
      <p:sp>
        <p:nvSpPr>
          <p:cNvPr id="639" name="Google Shape;639;p56"/>
          <p:cNvSpPr/>
          <p:nvPr/>
        </p:nvSpPr>
        <p:spPr>
          <a:xfrm>
            <a:off x="1865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7</a:t>
            </a:r>
            <a:endParaRPr sz="1000"/>
          </a:p>
        </p:txBody>
      </p:sp>
      <p:sp>
        <p:nvSpPr>
          <p:cNvPr id="640" name="Google Shape;640;p56"/>
          <p:cNvSpPr/>
          <p:nvPr/>
        </p:nvSpPr>
        <p:spPr>
          <a:xfrm>
            <a:off x="2588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8</a:t>
            </a:r>
            <a:endParaRPr sz="1000"/>
          </a:p>
        </p:txBody>
      </p:sp>
      <p:sp>
        <p:nvSpPr>
          <p:cNvPr id="641" name="Google Shape;641;p56"/>
          <p:cNvSpPr/>
          <p:nvPr/>
        </p:nvSpPr>
        <p:spPr>
          <a:xfrm>
            <a:off x="3311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9</a:t>
            </a:r>
            <a:endParaRPr sz="1000"/>
          </a:p>
        </p:txBody>
      </p:sp>
      <p:sp>
        <p:nvSpPr>
          <p:cNvPr id="642" name="Google Shape;642;p56"/>
          <p:cNvSpPr/>
          <p:nvPr/>
        </p:nvSpPr>
        <p:spPr>
          <a:xfrm>
            <a:off x="4034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10</a:t>
            </a:r>
            <a:endParaRPr sz="1000"/>
          </a:p>
        </p:txBody>
      </p:sp>
      <p:sp>
        <p:nvSpPr>
          <p:cNvPr id="643" name="Google Shape;643;p56"/>
          <p:cNvSpPr/>
          <p:nvPr/>
        </p:nvSpPr>
        <p:spPr>
          <a:xfrm>
            <a:off x="4757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11</a:t>
            </a:r>
            <a:endParaRPr sz="1000"/>
          </a:p>
        </p:txBody>
      </p:sp>
      <p:cxnSp>
        <p:nvCxnSpPr>
          <p:cNvPr id="644" name="Google Shape;644;p56"/>
          <p:cNvCxnSpPr/>
          <p:nvPr/>
        </p:nvCxnSpPr>
        <p:spPr>
          <a:xfrm flipH="1" rot="10800000">
            <a:off x="419100" y="3093575"/>
            <a:ext cx="1443900" cy="4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56"/>
          <p:cNvCxnSpPr/>
          <p:nvPr/>
        </p:nvCxnSpPr>
        <p:spPr>
          <a:xfrm flipH="1" rot="10800000">
            <a:off x="1854300" y="3085175"/>
            <a:ext cx="4341300" cy="132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56"/>
          <p:cNvCxnSpPr/>
          <p:nvPr/>
        </p:nvCxnSpPr>
        <p:spPr>
          <a:xfrm>
            <a:off x="6178600" y="3081300"/>
            <a:ext cx="2217900" cy="3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56"/>
          <p:cNvSpPr txBox="1"/>
          <p:nvPr/>
        </p:nvSpPr>
        <p:spPr>
          <a:xfrm>
            <a:off x="401700" y="3175300"/>
            <a:ext cx="1521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Deleted</a:t>
            </a:r>
            <a:endParaRPr b="1" sz="120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8" name="Google Shape;648;p56"/>
          <p:cNvSpPr txBox="1"/>
          <p:nvPr/>
        </p:nvSpPr>
        <p:spPr>
          <a:xfrm>
            <a:off x="3302400" y="3175300"/>
            <a:ext cx="1521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Retention</a:t>
            </a:r>
            <a:endParaRPr b="1" sz="12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9" name="Google Shape;649;p56"/>
          <p:cNvSpPr txBox="1"/>
          <p:nvPr/>
        </p:nvSpPr>
        <p:spPr>
          <a:xfrm>
            <a:off x="6203100" y="3175300"/>
            <a:ext cx="21690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Not within TTL</a:t>
            </a:r>
            <a:endParaRPr b="1" sz="12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(may still be processed)</a:t>
            </a:r>
            <a:endParaRPr b="1" sz="12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0" name="Google Shape;650;p56"/>
          <p:cNvSpPr/>
          <p:nvPr/>
        </p:nvSpPr>
        <p:spPr>
          <a:xfrm>
            <a:off x="5480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12</a:t>
            </a:r>
            <a:endParaRPr sz="1000"/>
          </a:p>
        </p:txBody>
      </p:sp>
      <p:sp>
        <p:nvSpPr>
          <p:cNvPr id="651" name="Google Shape;651;p56"/>
          <p:cNvSpPr/>
          <p:nvPr/>
        </p:nvSpPr>
        <p:spPr>
          <a:xfrm>
            <a:off x="6203100" y="2200875"/>
            <a:ext cx="723000" cy="624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13</a:t>
            </a:r>
            <a:endParaRPr sz="1000"/>
          </a:p>
        </p:txBody>
      </p:sp>
      <p:sp>
        <p:nvSpPr>
          <p:cNvPr id="652" name="Google Shape;652;p56"/>
          <p:cNvSpPr/>
          <p:nvPr/>
        </p:nvSpPr>
        <p:spPr>
          <a:xfrm>
            <a:off x="6926100" y="2200875"/>
            <a:ext cx="723000" cy="624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14</a:t>
            </a:r>
            <a:endParaRPr sz="1000"/>
          </a:p>
        </p:txBody>
      </p:sp>
      <p:sp>
        <p:nvSpPr>
          <p:cNvPr id="653" name="Google Shape;653;p56"/>
          <p:cNvSpPr/>
          <p:nvPr/>
        </p:nvSpPr>
        <p:spPr>
          <a:xfrm>
            <a:off x="7649100" y="2200875"/>
            <a:ext cx="723000" cy="624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15</a:t>
            </a: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7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Msg Backlog</a:t>
            </a:r>
            <a:endParaRPr/>
          </a:p>
        </p:txBody>
      </p:sp>
      <p:sp>
        <p:nvSpPr>
          <p:cNvPr id="659" name="Google Shape;659;p57"/>
          <p:cNvSpPr/>
          <p:nvPr/>
        </p:nvSpPr>
        <p:spPr>
          <a:xfrm>
            <a:off x="419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5</a:t>
            </a:r>
            <a:endParaRPr sz="1000"/>
          </a:p>
        </p:txBody>
      </p:sp>
      <p:sp>
        <p:nvSpPr>
          <p:cNvPr id="660" name="Google Shape;660;p57"/>
          <p:cNvSpPr/>
          <p:nvPr/>
        </p:nvSpPr>
        <p:spPr>
          <a:xfrm>
            <a:off x="1142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6</a:t>
            </a:r>
            <a:endParaRPr sz="1000"/>
          </a:p>
        </p:txBody>
      </p:sp>
      <p:sp>
        <p:nvSpPr>
          <p:cNvPr id="661" name="Google Shape;661;p57"/>
          <p:cNvSpPr/>
          <p:nvPr/>
        </p:nvSpPr>
        <p:spPr>
          <a:xfrm>
            <a:off x="1865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7</a:t>
            </a:r>
            <a:endParaRPr sz="1000"/>
          </a:p>
        </p:txBody>
      </p:sp>
      <p:sp>
        <p:nvSpPr>
          <p:cNvPr id="662" name="Google Shape;662;p57"/>
          <p:cNvSpPr/>
          <p:nvPr/>
        </p:nvSpPr>
        <p:spPr>
          <a:xfrm>
            <a:off x="2588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8</a:t>
            </a:r>
            <a:endParaRPr sz="1000"/>
          </a:p>
        </p:txBody>
      </p:sp>
      <p:sp>
        <p:nvSpPr>
          <p:cNvPr id="663" name="Google Shape;663;p57"/>
          <p:cNvSpPr/>
          <p:nvPr/>
        </p:nvSpPr>
        <p:spPr>
          <a:xfrm>
            <a:off x="3311100" y="2200875"/>
            <a:ext cx="723000" cy="624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9</a:t>
            </a:r>
            <a:endParaRPr sz="1000"/>
          </a:p>
        </p:txBody>
      </p:sp>
      <p:sp>
        <p:nvSpPr>
          <p:cNvPr id="664" name="Google Shape;664;p57"/>
          <p:cNvSpPr/>
          <p:nvPr/>
        </p:nvSpPr>
        <p:spPr>
          <a:xfrm>
            <a:off x="4034100" y="2200875"/>
            <a:ext cx="723000" cy="624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10</a:t>
            </a:r>
            <a:endParaRPr sz="1000"/>
          </a:p>
        </p:txBody>
      </p:sp>
      <p:sp>
        <p:nvSpPr>
          <p:cNvPr id="665" name="Google Shape;665;p57"/>
          <p:cNvSpPr/>
          <p:nvPr/>
        </p:nvSpPr>
        <p:spPr>
          <a:xfrm>
            <a:off x="4757100" y="2200875"/>
            <a:ext cx="723000" cy="624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11</a:t>
            </a:r>
            <a:endParaRPr sz="1000"/>
          </a:p>
        </p:txBody>
      </p:sp>
      <p:cxnSp>
        <p:nvCxnSpPr>
          <p:cNvPr id="666" name="Google Shape;666;p57"/>
          <p:cNvCxnSpPr/>
          <p:nvPr/>
        </p:nvCxnSpPr>
        <p:spPr>
          <a:xfrm flipH="1" rot="10800000">
            <a:off x="419100" y="3093575"/>
            <a:ext cx="1443900" cy="4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57"/>
          <p:cNvCxnSpPr/>
          <p:nvPr/>
        </p:nvCxnSpPr>
        <p:spPr>
          <a:xfrm flipH="1" rot="10800000">
            <a:off x="1854300" y="3085175"/>
            <a:ext cx="1452900" cy="132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8" name="Google Shape;668;p57"/>
          <p:cNvSpPr txBox="1"/>
          <p:nvPr/>
        </p:nvSpPr>
        <p:spPr>
          <a:xfrm>
            <a:off x="401700" y="3175300"/>
            <a:ext cx="1521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Deleted</a:t>
            </a:r>
            <a:endParaRPr b="1" sz="120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9" name="Google Shape;669;p57"/>
          <p:cNvSpPr txBox="1"/>
          <p:nvPr/>
        </p:nvSpPr>
        <p:spPr>
          <a:xfrm>
            <a:off x="1820100" y="3175300"/>
            <a:ext cx="1521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Retention</a:t>
            </a:r>
            <a:endParaRPr b="1" sz="12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0" name="Google Shape;670;p57"/>
          <p:cNvSpPr/>
          <p:nvPr/>
        </p:nvSpPr>
        <p:spPr>
          <a:xfrm>
            <a:off x="5480100" y="2200875"/>
            <a:ext cx="723000" cy="624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12</a:t>
            </a:r>
            <a:endParaRPr sz="1000"/>
          </a:p>
        </p:txBody>
      </p:sp>
      <p:sp>
        <p:nvSpPr>
          <p:cNvPr id="671" name="Google Shape;671;p57"/>
          <p:cNvSpPr/>
          <p:nvPr/>
        </p:nvSpPr>
        <p:spPr>
          <a:xfrm>
            <a:off x="6203100" y="2200875"/>
            <a:ext cx="723000" cy="624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13</a:t>
            </a:r>
            <a:endParaRPr sz="1000"/>
          </a:p>
        </p:txBody>
      </p:sp>
      <p:sp>
        <p:nvSpPr>
          <p:cNvPr id="672" name="Google Shape;672;p57"/>
          <p:cNvSpPr/>
          <p:nvPr/>
        </p:nvSpPr>
        <p:spPr>
          <a:xfrm>
            <a:off x="6926100" y="2200875"/>
            <a:ext cx="723000" cy="624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14</a:t>
            </a:r>
            <a:endParaRPr sz="1000"/>
          </a:p>
        </p:txBody>
      </p:sp>
      <p:sp>
        <p:nvSpPr>
          <p:cNvPr id="673" name="Google Shape;673;p57"/>
          <p:cNvSpPr/>
          <p:nvPr/>
        </p:nvSpPr>
        <p:spPr>
          <a:xfrm>
            <a:off x="7649100" y="2200875"/>
            <a:ext cx="723000" cy="624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15</a:t>
            </a:r>
            <a:endParaRPr sz="1000"/>
          </a:p>
        </p:txBody>
      </p:sp>
      <p:cxnSp>
        <p:nvCxnSpPr>
          <p:cNvPr id="674" name="Google Shape;674;p57"/>
          <p:cNvCxnSpPr/>
          <p:nvPr/>
        </p:nvCxnSpPr>
        <p:spPr>
          <a:xfrm flipH="1" rot="10800000">
            <a:off x="3298675" y="3081725"/>
            <a:ext cx="5097900" cy="33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5" name="Google Shape;675;p57"/>
          <p:cNvSpPr txBox="1"/>
          <p:nvPr/>
        </p:nvSpPr>
        <p:spPr>
          <a:xfrm>
            <a:off x="3311100" y="3175300"/>
            <a:ext cx="50610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Yet to be processed</a:t>
            </a:r>
            <a:endParaRPr b="1" sz="12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Lifecycle</a:t>
            </a:r>
            <a:endParaRPr/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Data Flow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Data Retention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8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Msg Backlog</a:t>
            </a:r>
            <a:endParaRPr/>
          </a:p>
        </p:txBody>
      </p:sp>
      <p:sp>
        <p:nvSpPr>
          <p:cNvPr id="681" name="Google Shape;681;p58"/>
          <p:cNvSpPr/>
          <p:nvPr/>
        </p:nvSpPr>
        <p:spPr>
          <a:xfrm>
            <a:off x="419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5</a:t>
            </a:r>
            <a:endParaRPr sz="1000"/>
          </a:p>
        </p:txBody>
      </p:sp>
      <p:sp>
        <p:nvSpPr>
          <p:cNvPr id="682" name="Google Shape;682;p58"/>
          <p:cNvSpPr/>
          <p:nvPr/>
        </p:nvSpPr>
        <p:spPr>
          <a:xfrm>
            <a:off x="1142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6</a:t>
            </a:r>
            <a:endParaRPr sz="1000"/>
          </a:p>
        </p:txBody>
      </p:sp>
      <p:sp>
        <p:nvSpPr>
          <p:cNvPr id="683" name="Google Shape;683;p58"/>
          <p:cNvSpPr/>
          <p:nvPr/>
        </p:nvSpPr>
        <p:spPr>
          <a:xfrm>
            <a:off x="1865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7</a:t>
            </a:r>
            <a:endParaRPr sz="1000"/>
          </a:p>
        </p:txBody>
      </p:sp>
      <p:sp>
        <p:nvSpPr>
          <p:cNvPr id="684" name="Google Shape;684;p58"/>
          <p:cNvSpPr/>
          <p:nvPr/>
        </p:nvSpPr>
        <p:spPr>
          <a:xfrm>
            <a:off x="2588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8</a:t>
            </a:r>
            <a:endParaRPr sz="1000"/>
          </a:p>
        </p:txBody>
      </p:sp>
      <p:sp>
        <p:nvSpPr>
          <p:cNvPr id="685" name="Google Shape;685;p58"/>
          <p:cNvSpPr/>
          <p:nvPr/>
        </p:nvSpPr>
        <p:spPr>
          <a:xfrm>
            <a:off x="3311100" y="2200875"/>
            <a:ext cx="723000" cy="624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9</a:t>
            </a:r>
            <a:endParaRPr sz="1000"/>
          </a:p>
        </p:txBody>
      </p:sp>
      <p:sp>
        <p:nvSpPr>
          <p:cNvPr id="686" name="Google Shape;686;p58"/>
          <p:cNvSpPr/>
          <p:nvPr/>
        </p:nvSpPr>
        <p:spPr>
          <a:xfrm>
            <a:off x="4034100" y="2200875"/>
            <a:ext cx="723000" cy="624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10</a:t>
            </a:r>
            <a:endParaRPr sz="1000"/>
          </a:p>
        </p:txBody>
      </p:sp>
      <p:sp>
        <p:nvSpPr>
          <p:cNvPr id="687" name="Google Shape;687;p58"/>
          <p:cNvSpPr/>
          <p:nvPr/>
        </p:nvSpPr>
        <p:spPr>
          <a:xfrm>
            <a:off x="4757100" y="2200875"/>
            <a:ext cx="723000" cy="624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11</a:t>
            </a:r>
            <a:endParaRPr sz="1000"/>
          </a:p>
        </p:txBody>
      </p:sp>
      <p:cxnSp>
        <p:nvCxnSpPr>
          <p:cNvPr id="688" name="Google Shape;688;p58"/>
          <p:cNvCxnSpPr/>
          <p:nvPr/>
        </p:nvCxnSpPr>
        <p:spPr>
          <a:xfrm flipH="1" rot="10800000">
            <a:off x="419100" y="3093575"/>
            <a:ext cx="1443900" cy="4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58"/>
          <p:cNvCxnSpPr/>
          <p:nvPr/>
        </p:nvCxnSpPr>
        <p:spPr>
          <a:xfrm flipH="1" rot="10800000">
            <a:off x="1854300" y="3085175"/>
            <a:ext cx="1452900" cy="132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0" name="Google Shape;690;p58"/>
          <p:cNvSpPr txBox="1"/>
          <p:nvPr/>
        </p:nvSpPr>
        <p:spPr>
          <a:xfrm>
            <a:off x="401700" y="3175300"/>
            <a:ext cx="1521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Deleted</a:t>
            </a:r>
            <a:endParaRPr b="1" sz="120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1" name="Google Shape;691;p58"/>
          <p:cNvSpPr txBox="1"/>
          <p:nvPr/>
        </p:nvSpPr>
        <p:spPr>
          <a:xfrm>
            <a:off x="1820100" y="3175300"/>
            <a:ext cx="1521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Retention</a:t>
            </a:r>
            <a:endParaRPr b="1" sz="12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2" name="Google Shape;692;p58"/>
          <p:cNvSpPr/>
          <p:nvPr/>
        </p:nvSpPr>
        <p:spPr>
          <a:xfrm>
            <a:off x="5480100" y="2200875"/>
            <a:ext cx="723000" cy="624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12</a:t>
            </a:r>
            <a:endParaRPr sz="1000"/>
          </a:p>
        </p:txBody>
      </p:sp>
      <p:sp>
        <p:nvSpPr>
          <p:cNvPr id="693" name="Google Shape;693;p58"/>
          <p:cNvSpPr/>
          <p:nvPr/>
        </p:nvSpPr>
        <p:spPr>
          <a:xfrm>
            <a:off x="6203100" y="2200875"/>
            <a:ext cx="723000" cy="624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13</a:t>
            </a:r>
            <a:endParaRPr sz="1000"/>
          </a:p>
        </p:txBody>
      </p:sp>
      <p:sp>
        <p:nvSpPr>
          <p:cNvPr id="694" name="Google Shape;694;p58"/>
          <p:cNvSpPr/>
          <p:nvPr/>
        </p:nvSpPr>
        <p:spPr>
          <a:xfrm>
            <a:off x="6926100" y="2200875"/>
            <a:ext cx="723000" cy="624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14</a:t>
            </a:r>
            <a:endParaRPr sz="1000"/>
          </a:p>
        </p:txBody>
      </p:sp>
      <p:sp>
        <p:nvSpPr>
          <p:cNvPr id="695" name="Google Shape;695;p58"/>
          <p:cNvSpPr/>
          <p:nvPr/>
        </p:nvSpPr>
        <p:spPr>
          <a:xfrm>
            <a:off x="7649100" y="2200875"/>
            <a:ext cx="723000" cy="624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15</a:t>
            </a:r>
            <a:endParaRPr sz="1000"/>
          </a:p>
        </p:txBody>
      </p:sp>
      <p:cxnSp>
        <p:nvCxnSpPr>
          <p:cNvPr id="696" name="Google Shape;696;p58"/>
          <p:cNvCxnSpPr/>
          <p:nvPr/>
        </p:nvCxnSpPr>
        <p:spPr>
          <a:xfrm flipH="1" rot="10800000">
            <a:off x="3298675" y="3081725"/>
            <a:ext cx="5097900" cy="33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7" name="Google Shape;697;p58"/>
          <p:cNvSpPr txBox="1"/>
          <p:nvPr/>
        </p:nvSpPr>
        <p:spPr>
          <a:xfrm>
            <a:off x="3311100" y="3175300"/>
            <a:ext cx="50610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Yet to be processed</a:t>
            </a:r>
            <a:endParaRPr b="1" sz="12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8" name="Google Shape;698;p58"/>
          <p:cNvSpPr/>
          <p:nvPr/>
        </p:nvSpPr>
        <p:spPr>
          <a:xfrm>
            <a:off x="2963250" y="993325"/>
            <a:ext cx="723000" cy="42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SUB 0</a:t>
            </a:r>
            <a:endParaRPr sz="1000"/>
          </a:p>
        </p:txBody>
      </p:sp>
      <p:cxnSp>
        <p:nvCxnSpPr>
          <p:cNvPr id="699" name="Google Shape;699;p58"/>
          <p:cNvCxnSpPr>
            <a:stCxn id="698" idx="2"/>
          </p:cNvCxnSpPr>
          <p:nvPr/>
        </p:nvCxnSpPr>
        <p:spPr>
          <a:xfrm flipH="1">
            <a:off x="3307050" y="1422325"/>
            <a:ext cx="17700" cy="77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0" name="Google Shape;700;p58"/>
          <p:cNvSpPr/>
          <p:nvPr/>
        </p:nvSpPr>
        <p:spPr>
          <a:xfrm>
            <a:off x="5118600" y="993325"/>
            <a:ext cx="723000" cy="42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SUB 2</a:t>
            </a:r>
            <a:endParaRPr sz="1000"/>
          </a:p>
        </p:txBody>
      </p:sp>
      <p:cxnSp>
        <p:nvCxnSpPr>
          <p:cNvPr id="701" name="Google Shape;701;p58"/>
          <p:cNvCxnSpPr>
            <a:stCxn id="700" idx="2"/>
          </p:cNvCxnSpPr>
          <p:nvPr/>
        </p:nvCxnSpPr>
        <p:spPr>
          <a:xfrm flipH="1">
            <a:off x="5462400" y="1422325"/>
            <a:ext cx="17700" cy="77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2" name="Google Shape;702;p58"/>
          <p:cNvSpPr/>
          <p:nvPr/>
        </p:nvSpPr>
        <p:spPr>
          <a:xfrm rot="-5400000">
            <a:off x="6790800" y="577875"/>
            <a:ext cx="264900" cy="2886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8"/>
          <p:cNvSpPr/>
          <p:nvPr/>
        </p:nvSpPr>
        <p:spPr>
          <a:xfrm rot="-5400000">
            <a:off x="5554800" y="-658125"/>
            <a:ext cx="564000" cy="5059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8"/>
          <p:cNvSpPr txBox="1"/>
          <p:nvPr/>
        </p:nvSpPr>
        <p:spPr>
          <a:xfrm>
            <a:off x="5963575" y="1550475"/>
            <a:ext cx="813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45F06"/>
                </a:solidFill>
                <a:latin typeface="Trebuchet MS"/>
                <a:ea typeface="Trebuchet MS"/>
                <a:cs typeface="Trebuchet MS"/>
                <a:sym typeface="Trebuchet MS"/>
              </a:rPr>
              <a:t>Backlog</a:t>
            </a:r>
            <a:endParaRPr b="1" sz="1200">
              <a:solidFill>
                <a:srgbClr val="B45F0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9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Deletion</a:t>
            </a:r>
            <a:endParaRPr/>
          </a:p>
        </p:txBody>
      </p:sp>
      <p:sp>
        <p:nvSpPr>
          <p:cNvPr id="710" name="Google Shape;710;p59"/>
          <p:cNvSpPr/>
          <p:nvPr/>
        </p:nvSpPr>
        <p:spPr>
          <a:xfrm>
            <a:off x="419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5</a:t>
            </a:r>
            <a:endParaRPr sz="1000"/>
          </a:p>
        </p:txBody>
      </p:sp>
      <p:sp>
        <p:nvSpPr>
          <p:cNvPr id="711" name="Google Shape;711;p59"/>
          <p:cNvSpPr/>
          <p:nvPr/>
        </p:nvSpPr>
        <p:spPr>
          <a:xfrm>
            <a:off x="1142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6</a:t>
            </a:r>
            <a:endParaRPr sz="1000"/>
          </a:p>
        </p:txBody>
      </p:sp>
      <p:sp>
        <p:nvSpPr>
          <p:cNvPr id="712" name="Google Shape;712;p59"/>
          <p:cNvSpPr/>
          <p:nvPr/>
        </p:nvSpPr>
        <p:spPr>
          <a:xfrm>
            <a:off x="1865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7</a:t>
            </a:r>
            <a:endParaRPr sz="1000"/>
          </a:p>
        </p:txBody>
      </p:sp>
      <p:sp>
        <p:nvSpPr>
          <p:cNvPr id="713" name="Google Shape;713;p59"/>
          <p:cNvSpPr/>
          <p:nvPr/>
        </p:nvSpPr>
        <p:spPr>
          <a:xfrm>
            <a:off x="2588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8</a:t>
            </a:r>
            <a:endParaRPr sz="1000"/>
          </a:p>
        </p:txBody>
      </p:sp>
      <p:sp>
        <p:nvSpPr>
          <p:cNvPr id="714" name="Google Shape;714;p59"/>
          <p:cNvSpPr/>
          <p:nvPr/>
        </p:nvSpPr>
        <p:spPr>
          <a:xfrm>
            <a:off x="3311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9</a:t>
            </a:r>
            <a:endParaRPr sz="1000"/>
          </a:p>
        </p:txBody>
      </p:sp>
      <p:sp>
        <p:nvSpPr>
          <p:cNvPr id="715" name="Google Shape;715;p59"/>
          <p:cNvSpPr/>
          <p:nvPr/>
        </p:nvSpPr>
        <p:spPr>
          <a:xfrm>
            <a:off x="4034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10</a:t>
            </a:r>
            <a:endParaRPr sz="1000"/>
          </a:p>
        </p:txBody>
      </p:sp>
      <p:sp>
        <p:nvSpPr>
          <p:cNvPr id="716" name="Google Shape;716;p59"/>
          <p:cNvSpPr/>
          <p:nvPr/>
        </p:nvSpPr>
        <p:spPr>
          <a:xfrm>
            <a:off x="4757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11</a:t>
            </a:r>
            <a:endParaRPr sz="1000"/>
          </a:p>
        </p:txBody>
      </p:sp>
      <p:cxnSp>
        <p:nvCxnSpPr>
          <p:cNvPr id="717" name="Google Shape;717;p59"/>
          <p:cNvCxnSpPr/>
          <p:nvPr/>
        </p:nvCxnSpPr>
        <p:spPr>
          <a:xfrm flipH="1" rot="10800000">
            <a:off x="419100" y="3085175"/>
            <a:ext cx="3606000" cy="13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8" name="Google Shape;718;p59"/>
          <p:cNvCxnSpPr/>
          <p:nvPr/>
        </p:nvCxnSpPr>
        <p:spPr>
          <a:xfrm flipH="1" rot="10800000">
            <a:off x="4033625" y="3076625"/>
            <a:ext cx="4332900" cy="84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9" name="Google Shape;719;p59"/>
          <p:cNvSpPr txBox="1"/>
          <p:nvPr/>
        </p:nvSpPr>
        <p:spPr>
          <a:xfrm>
            <a:off x="1529750" y="3209500"/>
            <a:ext cx="1521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Deleted</a:t>
            </a:r>
            <a:endParaRPr b="1" sz="120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0" name="Google Shape;720;p59"/>
          <p:cNvSpPr txBox="1"/>
          <p:nvPr/>
        </p:nvSpPr>
        <p:spPr>
          <a:xfrm>
            <a:off x="5601225" y="3175300"/>
            <a:ext cx="1521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Retention</a:t>
            </a:r>
            <a:endParaRPr b="1" sz="12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1" name="Google Shape;721;p59"/>
          <p:cNvSpPr/>
          <p:nvPr/>
        </p:nvSpPr>
        <p:spPr>
          <a:xfrm>
            <a:off x="5480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12</a:t>
            </a:r>
            <a:endParaRPr sz="1000"/>
          </a:p>
        </p:txBody>
      </p:sp>
      <p:sp>
        <p:nvSpPr>
          <p:cNvPr id="722" name="Google Shape;722;p59"/>
          <p:cNvSpPr/>
          <p:nvPr/>
        </p:nvSpPr>
        <p:spPr>
          <a:xfrm>
            <a:off x="6203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13</a:t>
            </a:r>
            <a:endParaRPr sz="1000"/>
          </a:p>
        </p:txBody>
      </p:sp>
      <p:sp>
        <p:nvSpPr>
          <p:cNvPr id="723" name="Google Shape;723;p59"/>
          <p:cNvSpPr/>
          <p:nvPr/>
        </p:nvSpPr>
        <p:spPr>
          <a:xfrm>
            <a:off x="6926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14</a:t>
            </a:r>
            <a:endParaRPr sz="1000"/>
          </a:p>
        </p:txBody>
      </p:sp>
      <p:sp>
        <p:nvSpPr>
          <p:cNvPr id="724" name="Google Shape;724;p59"/>
          <p:cNvSpPr/>
          <p:nvPr/>
        </p:nvSpPr>
        <p:spPr>
          <a:xfrm>
            <a:off x="7649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15</a:t>
            </a: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0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Deletion</a:t>
            </a:r>
            <a:endParaRPr/>
          </a:p>
        </p:txBody>
      </p:sp>
      <p:sp>
        <p:nvSpPr>
          <p:cNvPr id="730" name="Google Shape;730;p60"/>
          <p:cNvSpPr/>
          <p:nvPr/>
        </p:nvSpPr>
        <p:spPr>
          <a:xfrm>
            <a:off x="419100" y="2200875"/>
            <a:ext cx="723000" cy="62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5</a:t>
            </a:r>
            <a:endParaRPr sz="1000"/>
          </a:p>
        </p:txBody>
      </p:sp>
      <p:sp>
        <p:nvSpPr>
          <p:cNvPr id="731" name="Google Shape;731;p60"/>
          <p:cNvSpPr/>
          <p:nvPr/>
        </p:nvSpPr>
        <p:spPr>
          <a:xfrm>
            <a:off x="1142100" y="2200875"/>
            <a:ext cx="723000" cy="62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6</a:t>
            </a:r>
            <a:endParaRPr sz="1000"/>
          </a:p>
        </p:txBody>
      </p:sp>
      <p:sp>
        <p:nvSpPr>
          <p:cNvPr id="732" name="Google Shape;732;p60"/>
          <p:cNvSpPr/>
          <p:nvPr/>
        </p:nvSpPr>
        <p:spPr>
          <a:xfrm>
            <a:off x="1865100" y="2200875"/>
            <a:ext cx="723000" cy="62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7</a:t>
            </a:r>
            <a:endParaRPr sz="1000"/>
          </a:p>
        </p:txBody>
      </p:sp>
      <p:sp>
        <p:nvSpPr>
          <p:cNvPr id="733" name="Google Shape;733;p60"/>
          <p:cNvSpPr/>
          <p:nvPr/>
        </p:nvSpPr>
        <p:spPr>
          <a:xfrm>
            <a:off x="2588100" y="2200875"/>
            <a:ext cx="723000" cy="62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8</a:t>
            </a:r>
            <a:endParaRPr sz="1000"/>
          </a:p>
        </p:txBody>
      </p:sp>
      <p:sp>
        <p:nvSpPr>
          <p:cNvPr id="734" name="Google Shape;734;p60"/>
          <p:cNvSpPr/>
          <p:nvPr/>
        </p:nvSpPr>
        <p:spPr>
          <a:xfrm>
            <a:off x="3311100" y="2200875"/>
            <a:ext cx="723000" cy="62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9</a:t>
            </a:r>
            <a:endParaRPr sz="1000"/>
          </a:p>
        </p:txBody>
      </p:sp>
      <p:sp>
        <p:nvSpPr>
          <p:cNvPr id="735" name="Google Shape;735;p60"/>
          <p:cNvSpPr/>
          <p:nvPr/>
        </p:nvSpPr>
        <p:spPr>
          <a:xfrm>
            <a:off x="4034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10</a:t>
            </a:r>
            <a:endParaRPr sz="1000"/>
          </a:p>
        </p:txBody>
      </p:sp>
      <p:sp>
        <p:nvSpPr>
          <p:cNvPr id="736" name="Google Shape;736;p60"/>
          <p:cNvSpPr/>
          <p:nvPr/>
        </p:nvSpPr>
        <p:spPr>
          <a:xfrm>
            <a:off x="4757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11</a:t>
            </a:r>
            <a:endParaRPr sz="1000"/>
          </a:p>
        </p:txBody>
      </p:sp>
      <p:cxnSp>
        <p:nvCxnSpPr>
          <p:cNvPr id="737" name="Google Shape;737;p60"/>
          <p:cNvCxnSpPr/>
          <p:nvPr/>
        </p:nvCxnSpPr>
        <p:spPr>
          <a:xfrm flipH="1" rot="10800000">
            <a:off x="419100" y="3085175"/>
            <a:ext cx="3606000" cy="13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60"/>
          <p:cNvCxnSpPr/>
          <p:nvPr/>
        </p:nvCxnSpPr>
        <p:spPr>
          <a:xfrm flipH="1" rot="10800000">
            <a:off x="4033625" y="3076625"/>
            <a:ext cx="4332900" cy="84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9" name="Google Shape;739;p60"/>
          <p:cNvSpPr txBox="1"/>
          <p:nvPr/>
        </p:nvSpPr>
        <p:spPr>
          <a:xfrm>
            <a:off x="1529750" y="3209500"/>
            <a:ext cx="1521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Deleted</a:t>
            </a:r>
            <a:endParaRPr b="1" sz="120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0" name="Google Shape;740;p60"/>
          <p:cNvSpPr txBox="1"/>
          <p:nvPr/>
        </p:nvSpPr>
        <p:spPr>
          <a:xfrm>
            <a:off x="5601225" y="3175300"/>
            <a:ext cx="1521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Retention</a:t>
            </a:r>
            <a:endParaRPr b="1" sz="12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1" name="Google Shape;741;p60"/>
          <p:cNvSpPr/>
          <p:nvPr/>
        </p:nvSpPr>
        <p:spPr>
          <a:xfrm>
            <a:off x="5480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12</a:t>
            </a:r>
            <a:endParaRPr sz="1000"/>
          </a:p>
        </p:txBody>
      </p:sp>
      <p:sp>
        <p:nvSpPr>
          <p:cNvPr id="742" name="Google Shape;742;p60"/>
          <p:cNvSpPr/>
          <p:nvPr/>
        </p:nvSpPr>
        <p:spPr>
          <a:xfrm>
            <a:off x="6203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13</a:t>
            </a:r>
            <a:endParaRPr sz="1000"/>
          </a:p>
        </p:txBody>
      </p:sp>
      <p:sp>
        <p:nvSpPr>
          <p:cNvPr id="743" name="Google Shape;743;p60"/>
          <p:cNvSpPr/>
          <p:nvPr/>
        </p:nvSpPr>
        <p:spPr>
          <a:xfrm>
            <a:off x="6926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14</a:t>
            </a:r>
            <a:endParaRPr sz="1000"/>
          </a:p>
        </p:txBody>
      </p:sp>
      <p:sp>
        <p:nvSpPr>
          <p:cNvPr id="744" name="Google Shape;744;p60"/>
          <p:cNvSpPr/>
          <p:nvPr/>
        </p:nvSpPr>
        <p:spPr>
          <a:xfrm>
            <a:off x="7649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15</a:t>
            </a: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1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Deletion</a:t>
            </a:r>
            <a:endParaRPr/>
          </a:p>
        </p:txBody>
      </p:sp>
      <p:sp>
        <p:nvSpPr>
          <p:cNvPr id="750" name="Google Shape;750;p61"/>
          <p:cNvSpPr/>
          <p:nvPr/>
        </p:nvSpPr>
        <p:spPr>
          <a:xfrm>
            <a:off x="419100" y="2200875"/>
            <a:ext cx="723000" cy="62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5</a:t>
            </a:r>
            <a:endParaRPr sz="1000"/>
          </a:p>
        </p:txBody>
      </p:sp>
      <p:sp>
        <p:nvSpPr>
          <p:cNvPr id="751" name="Google Shape;751;p61"/>
          <p:cNvSpPr/>
          <p:nvPr/>
        </p:nvSpPr>
        <p:spPr>
          <a:xfrm>
            <a:off x="1142100" y="2200875"/>
            <a:ext cx="723000" cy="62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6</a:t>
            </a:r>
            <a:endParaRPr sz="1000"/>
          </a:p>
        </p:txBody>
      </p:sp>
      <p:sp>
        <p:nvSpPr>
          <p:cNvPr id="752" name="Google Shape;752;p61"/>
          <p:cNvSpPr/>
          <p:nvPr/>
        </p:nvSpPr>
        <p:spPr>
          <a:xfrm>
            <a:off x="1865100" y="2200875"/>
            <a:ext cx="723000" cy="62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7</a:t>
            </a:r>
            <a:endParaRPr sz="1000"/>
          </a:p>
        </p:txBody>
      </p:sp>
      <p:sp>
        <p:nvSpPr>
          <p:cNvPr id="753" name="Google Shape;753;p61"/>
          <p:cNvSpPr/>
          <p:nvPr/>
        </p:nvSpPr>
        <p:spPr>
          <a:xfrm>
            <a:off x="2588100" y="2200875"/>
            <a:ext cx="723000" cy="62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8</a:t>
            </a:r>
            <a:endParaRPr sz="1000"/>
          </a:p>
        </p:txBody>
      </p:sp>
      <p:sp>
        <p:nvSpPr>
          <p:cNvPr id="754" name="Google Shape;754;p61"/>
          <p:cNvSpPr/>
          <p:nvPr/>
        </p:nvSpPr>
        <p:spPr>
          <a:xfrm>
            <a:off x="3311100" y="2200875"/>
            <a:ext cx="723000" cy="62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9</a:t>
            </a:r>
            <a:endParaRPr sz="1000"/>
          </a:p>
        </p:txBody>
      </p:sp>
      <p:sp>
        <p:nvSpPr>
          <p:cNvPr id="755" name="Google Shape;755;p61"/>
          <p:cNvSpPr/>
          <p:nvPr/>
        </p:nvSpPr>
        <p:spPr>
          <a:xfrm>
            <a:off x="4034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10</a:t>
            </a:r>
            <a:endParaRPr sz="1000"/>
          </a:p>
        </p:txBody>
      </p:sp>
      <p:sp>
        <p:nvSpPr>
          <p:cNvPr id="756" name="Google Shape;756;p61"/>
          <p:cNvSpPr/>
          <p:nvPr/>
        </p:nvSpPr>
        <p:spPr>
          <a:xfrm>
            <a:off x="4757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11</a:t>
            </a:r>
            <a:endParaRPr sz="1000"/>
          </a:p>
        </p:txBody>
      </p:sp>
      <p:cxnSp>
        <p:nvCxnSpPr>
          <p:cNvPr id="757" name="Google Shape;757;p61"/>
          <p:cNvCxnSpPr/>
          <p:nvPr/>
        </p:nvCxnSpPr>
        <p:spPr>
          <a:xfrm flipH="1" rot="10800000">
            <a:off x="419100" y="3085175"/>
            <a:ext cx="3606000" cy="13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8" name="Google Shape;758;p61"/>
          <p:cNvCxnSpPr/>
          <p:nvPr/>
        </p:nvCxnSpPr>
        <p:spPr>
          <a:xfrm flipH="1" rot="10800000">
            <a:off x="4033625" y="3076625"/>
            <a:ext cx="4332900" cy="84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9" name="Google Shape;759;p61"/>
          <p:cNvSpPr txBox="1"/>
          <p:nvPr/>
        </p:nvSpPr>
        <p:spPr>
          <a:xfrm>
            <a:off x="1529750" y="3209500"/>
            <a:ext cx="1521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Deleted</a:t>
            </a:r>
            <a:endParaRPr b="1" sz="120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0" name="Google Shape;760;p61"/>
          <p:cNvSpPr txBox="1"/>
          <p:nvPr/>
        </p:nvSpPr>
        <p:spPr>
          <a:xfrm>
            <a:off x="5601225" y="3175300"/>
            <a:ext cx="1521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Retention</a:t>
            </a:r>
            <a:endParaRPr b="1" sz="12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1" name="Google Shape;761;p61"/>
          <p:cNvSpPr/>
          <p:nvPr/>
        </p:nvSpPr>
        <p:spPr>
          <a:xfrm>
            <a:off x="5480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12</a:t>
            </a:r>
            <a:endParaRPr sz="1000"/>
          </a:p>
        </p:txBody>
      </p:sp>
      <p:sp>
        <p:nvSpPr>
          <p:cNvPr id="762" name="Google Shape;762;p61"/>
          <p:cNvSpPr/>
          <p:nvPr/>
        </p:nvSpPr>
        <p:spPr>
          <a:xfrm>
            <a:off x="6203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13</a:t>
            </a:r>
            <a:endParaRPr sz="1000"/>
          </a:p>
        </p:txBody>
      </p:sp>
      <p:sp>
        <p:nvSpPr>
          <p:cNvPr id="763" name="Google Shape;763;p61"/>
          <p:cNvSpPr/>
          <p:nvPr/>
        </p:nvSpPr>
        <p:spPr>
          <a:xfrm>
            <a:off x="6926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14</a:t>
            </a:r>
            <a:endParaRPr sz="1000"/>
          </a:p>
        </p:txBody>
      </p:sp>
      <p:sp>
        <p:nvSpPr>
          <p:cNvPr id="764" name="Google Shape;764;p61"/>
          <p:cNvSpPr/>
          <p:nvPr/>
        </p:nvSpPr>
        <p:spPr>
          <a:xfrm>
            <a:off x="7649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15</a:t>
            </a:r>
            <a:endParaRPr sz="1000"/>
          </a:p>
        </p:txBody>
      </p:sp>
      <p:sp>
        <p:nvSpPr>
          <p:cNvPr id="765" name="Google Shape;765;p61"/>
          <p:cNvSpPr/>
          <p:nvPr/>
        </p:nvSpPr>
        <p:spPr>
          <a:xfrm rot="-5400000">
            <a:off x="1282050" y="887225"/>
            <a:ext cx="444300" cy="2170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61"/>
          <p:cNvSpPr/>
          <p:nvPr/>
        </p:nvSpPr>
        <p:spPr>
          <a:xfrm rot="-5400000">
            <a:off x="3452250" y="887213"/>
            <a:ext cx="444300" cy="2170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61"/>
          <p:cNvSpPr/>
          <p:nvPr/>
        </p:nvSpPr>
        <p:spPr>
          <a:xfrm rot="-5400000">
            <a:off x="5619450" y="870100"/>
            <a:ext cx="444300" cy="2170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61"/>
          <p:cNvSpPr/>
          <p:nvPr/>
        </p:nvSpPr>
        <p:spPr>
          <a:xfrm rot="-5400000">
            <a:off x="7420050" y="1265975"/>
            <a:ext cx="444300" cy="1432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61"/>
          <p:cNvSpPr txBox="1"/>
          <p:nvPr/>
        </p:nvSpPr>
        <p:spPr>
          <a:xfrm>
            <a:off x="478650" y="1310800"/>
            <a:ext cx="2051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S1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0" name="Google Shape;770;p61"/>
          <p:cNvSpPr txBox="1"/>
          <p:nvPr/>
        </p:nvSpPr>
        <p:spPr>
          <a:xfrm>
            <a:off x="2648850" y="1245850"/>
            <a:ext cx="2051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S2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1" name="Google Shape;771;p61"/>
          <p:cNvSpPr txBox="1"/>
          <p:nvPr/>
        </p:nvSpPr>
        <p:spPr>
          <a:xfrm>
            <a:off x="4816050" y="1245850"/>
            <a:ext cx="2051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S3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2" name="Google Shape;772;p61"/>
          <p:cNvSpPr txBox="1"/>
          <p:nvPr/>
        </p:nvSpPr>
        <p:spPr>
          <a:xfrm>
            <a:off x="6616650" y="1245850"/>
            <a:ext cx="2051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S4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2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Deletion</a:t>
            </a:r>
            <a:endParaRPr/>
          </a:p>
        </p:txBody>
      </p:sp>
      <p:sp>
        <p:nvSpPr>
          <p:cNvPr id="778" name="Google Shape;778;p62"/>
          <p:cNvSpPr/>
          <p:nvPr/>
        </p:nvSpPr>
        <p:spPr>
          <a:xfrm>
            <a:off x="419100" y="2200875"/>
            <a:ext cx="723000" cy="62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5</a:t>
            </a:r>
            <a:endParaRPr sz="1000"/>
          </a:p>
        </p:txBody>
      </p:sp>
      <p:sp>
        <p:nvSpPr>
          <p:cNvPr id="779" name="Google Shape;779;p62"/>
          <p:cNvSpPr/>
          <p:nvPr/>
        </p:nvSpPr>
        <p:spPr>
          <a:xfrm>
            <a:off x="1142100" y="2200875"/>
            <a:ext cx="723000" cy="62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6</a:t>
            </a:r>
            <a:endParaRPr sz="1000"/>
          </a:p>
        </p:txBody>
      </p:sp>
      <p:sp>
        <p:nvSpPr>
          <p:cNvPr id="780" name="Google Shape;780;p62"/>
          <p:cNvSpPr/>
          <p:nvPr/>
        </p:nvSpPr>
        <p:spPr>
          <a:xfrm>
            <a:off x="1865100" y="2200875"/>
            <a:ext cx="723000" cy="62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7</a:t>
            </a:r>
            <a:endParaRPr sz="1000"/>
          </a:p>
        </p:txBody>
      </p:sp>
      <p:sp>
        <p:nvSpPr>
          <p:cNvPr id="781" name="Google Shape;781;p62"/>
          <p:cNvSpPr/>
          <p:nvPr/>
        </p:nvSpPr>
        <p:spPr>
          <a:xfrm>
            <a:off x="2588100" y="2200875"/>
            <a:ext cx="723000" cy="6240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8</a:t>
            </a:r>
            <a:endParaRPr sz="1000"/>
          </a:p>
        </p:txBody>
      </p:sp>
      <p:sp>
        <p:nvSpPr>
          <p:cNvPr id="782" name="Google Shape;782;p62"/>
          <p:cNvSpPr/>
          <p:nvPr/>
        </p:nvSpPr>
        <p:spPr>
          <a:xfrm>
            <a:off x="3311100" y="2200875"/>
            <a:ext cx="723000" cy="6240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9</a:t>
            </a:r>
            <a:endParaRPr sz="1000"/>
          </a:p>
        </p:txBody>
      </p:sp>
      <p:sp>
        <p:nvSpPr>
          <p:cNvPr id="783" name="Google Shape;783;p62"/>
          <p:cNvSpPr/>
          <p:nvPr/>
        </p:nvSpPr>
        <p:spPr>
          <a:xfrm>
            <a:off x="4034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10</a:t>
            </a:r>
            <a:endParaRPr sz="1000"/>
          </a:p>
        </p:txBody>
      </p:sp>
      <p:sp>
        <p:nvSpPr>
          <p:cNvPr id="784" name="Google Shape;784;p62"/>
          <p:cNvSpPr/>
          <p:nvPr/>
        </p:nvSpPr>
        <p:spPr>
          <a:xfrm>
            <a:off x="4757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11</a:t>
            </a:r>
            <a:endParaRPr sz="1000"/>
          </a:p>
        </p:txBody>
      </p:sp>
      <p:cxnSp>
        <p:nvCxnSpPr>
          <p:cNvPr id="785" name="Google Shape;785;p62"/>
          <p:cNvCxnSpPr/>
          <p:nvPr/>
        </p:nvCxnSpPr>
        <p:spPr>
          <a:xfrm flipH="1" rot="10800000">
            <a:off x="419100" y="3085175"/>
            <a:ext cx="3606000" cy="13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" name="Google Shape;786;p62"/>
          <p:cNvCxnSpPr/>
          <p:nvPr/>
        </p:nvCxnSpPr>
        <p:spPr>
          <a:xfrm flipH="1" rot="10800000">
            <a:off x="4033625" y="3076625"/>
            <a:ext cx="4332900" cy="84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7" name="Google Shape;787;p62"/>
          <p:cNvSpPr txBox="1"/>
          <p:nvPr/>
        </p:nvSpPr>
        <p:spPr>
          <a:xfrm>
            <a:off x="1529750" y="3209500"/>
            <a:ext cx="1521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Deleted</a:t>
            </a:r>
            <a:endParaRPr b="1" sz="120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8" name="Google Shape;788;p62"/>
          <p:cNvSpPr txBox="1"/>
          <p:nvPr/>
        </p:nvSpPr>
        <p:spPr>
          <a:xfrm>
            <a:off x="5601225" y="3175300"/>
            <a:ext cx="1521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Retention</a:t>
            </a:r>
            <a:endParaRPr b="1" sz="12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9" name="Google Shape;789;p62"/>
          <p:cNvSpPr/>
          <p:nvPr/>
        </p:nvSpPr>
        <p:spPr>
          <a:xfrm>
            <a:off x="5480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12</a:t>
            </a:r>
            <a:endParaRPr sz="1000"/>
          </a:p>
        </p:txBody>
      </p:sp>
      <p:sp>
        <p:nvSpPr>
          <p:cNvPr id="790" name="Google Shape;790;p62"/>
          <p:cNvSpPr/>
          <p:nvPr/>
        </p:nvSpPr>
        <p:spPr>
          <a:xfrm>
            <a:off x="6203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13</a:t>
            </a:r>
            <a:endParaRPr sz="1000"/>
          </a:p>
        </p:txBody>
      </p:sp>
      <p:sp>
        <p:nvSpPr>
          <p:cNvPr id="791" name="Google Shape;791;p62"/>
          <p:cNvSpPr/>
          <p:nvPr/>
        </p:nvSpPr>
        <p:spPr>
          <a:xfrm>
            <a:off x="6926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14</a:t>
            </a:r>
            <a:endParaRPr sz="1000"/>
          </a:p>
        </p:txBody>
      </p:sp>
      <p:sp>
        <p:nvSpPr>
          <p:cNvPr id="792" name="Google Shape;792;p62"/>
          <p:cNvSpPr/>
          <p:nvPr/>
        </p:nvSpPr>
        <p:spPr>
          <a:xfrm>
            <a:off x="7649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15</a:t>
            </a:r>
            <a:endParaRPr sz="1000"/>
          </a:p>
        </p:txBody>
      </p:sp>
      <p:sp>
        <p:nvSpPr>
          <p:cNvPr id="793" name="Google Shape;793;p62"/>
          <p:cNvSpPr/>
          <p:nvPr/>
        </p:nvSpPr>
        <p:spPr>
          <a:xfrm rot="-5400000">
            <a:off x="1282050" y="887225"/>
            <a:ext cx="444300" cy="2170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62"/>
          <p:cNvSpPr/>
          <p:nvPr/>
        </p:nvSpPr>
        <p:spPr>
          <a:xfrm rot="-5400000">
            <a:off x="3452250" y="887213"/>
            <a:ext cx="444300" cy="2170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62"/>
          <p:cNvSpPr/>
          <p:nvPr/>
        </p:nvSpPr>
        <p:spPr>
          <a:xfrm rot="-5400000">
            <a:off x="5619450" y="870100"/>
            <a:ext cx="444300" cy="2170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62"/>
          <p:cNvSpPr/>
          <p:nvPr/>
        </p:nvSpPr>
        <p:spPr>
          <a:xfrm rot="-5400000">
            <a:off x="7420050" y="1265975"/>
            <a:ext cx="444300" cy="1432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62"/>
          <p:cNvSpPr txBox="1"/>
          <p:nvPr/>
        </p:nvSpPr>
        <p:spPr>
          <a:xfrm>
            <a:off x="478650" y="1310800"/>
            <a:ext cx="2051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S1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8" name="Google Shape;798;p62"/>
          <p:cNvSpPr txBox="1"/>
          <p:nvPr/>
        </p:nvSpPr>
        <p:spPr>
          <a:xfrm>
            <a:off x="2648850" y="1245850"/>
            <a:ext cx="2051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S2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9" name="Google Shape;799;p62"/>
          <p:cNvSpPr txBox="1"/>
          <p:nvPr/>
        </p:nvSpPr>
        <p:spPr>
          <a:xfrm>
            <a:off x="4816050" y="1245850"/>
            <a:ext cx="2051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S3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0" name="Google Shape;800;p62"/>
          <p:cNvSpPr txBox="1"/>
          <p:nvPr/>
        </p:nvSpPr>
        <p:spPr>
          <a:xfrm>
            <a:off x="6616650" y="1245850"/>
            <a:ext cx="2051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S4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3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Deletion</a:t>
            </a:r>
            <a:endParaRPr/>
          </a:p>
        </p:txBody>
      </p:sp>
      <p:sp>
        <p:nvSpPr>
          <p:cNvPr id="806" name="Google Shape;806;p63"/>
          <p:cNvSpPr/>
          <p:nvPr/>
        </p:nvSpPr>
        <p:spPr>
          <a:xfrm>
            <a:off x="419100" y="2200875"/>
            <a:ext cx="723000" cy="62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5</a:t>
            </a:r>
            <a:endParaRPr sz="1000"/>
          </a:p>
        </p:txBody>
      </p:sp>
      <p:sp>
        <p:nvSpPr>
          <p:cNvPr id="807" name="Google Shape;807;p63"/>
          <p:cNvSpPr/>
          <p:nvPr/>
        </p:nvSpPr>
        <p:spPr>
          <a:xfrm>
            <a:off x="1142100" y="2200875"/>
            <a:ext cx="723000" cy="62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6</a:t>
            </a:r>
            <a:endParaRPr sz="1000"/>
          </a:p>
        </p:txBody>
      </p:sp>
      <p:sp>
        <p:nvSpPr>
          <p:cNvPr id="808" name="Google Shape;808;p63"/>
          <p:cNvSpPr/>
          <p:nvPr/>
        </p:nvSpPr>
        <p:spPr>
          <a:xfrm>
            <a:off x="1865100" y="2200875"/>
            <a:ext cx="723000" cy="62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7</a:t>
            </a:r>
            <a:endParaRPr sz="1000"/>
          </a:p>
        </p:txBody>
      </p:sp>
      <p:sp>
        <p:nvSpPr>
          <p:cNvPr id="809" name="Google Shape;809;p63"/>
          <p:cNvSpPr/>
          <p:nvPr/>
        </p:nvSpPr>
        <p:spPr>
          <a:xfrm>
            <a:off x="2588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8</a:t>
            </a:r>
            <a:endParaRPr sz="1000"/>
          </a:p>
        </p:txBody>
      </p:sp>
      <p:sp>
        <p:nvSpPr>
          <p:cNvPr id="810" name="Google Shape;810;p63"/>
          <p:cNvSpPr/>
          <p:nvPr/>
        </p:nvSpPr>
        <p:spPr>
          <a:xfrm>
            <a:off x="3311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9</a:t>
            </a:r>
            <a:endParaRPr sz="1000"/>
          </a:p>
        </p:txBody>
      </p:sp>
      <p:sp>
        <p:nvSpPr>
          <p:cNvPr id="811" name="Google Shape;811;p63"/>
          <p:cNvSpPr/>
          <p:nvPr/>
        </p:nvSpPr>
        <p:spPr>
          <a:xfrm>
            <a:off x="4034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10</a:t>
            </a:r>
            <a:endParaRPr sz="1000"/>
          </a:p>
        </p:txBody>
      </p:sp>
      <p:sp>
        <p:nvSpPr>
          <p:cNvPr id="812" name="Google Shape;812;p63"/>
          <p:cNvSpPr/>
          <p:nvPr/>
        </p:nvSpPr>
        <p:spPr>
          <a:xfrm>
            <a:off x="4757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11</a:t>
            </a:r>
            <a:endParaRPr sz="1000"/>
          </a:p>
        </p:txBody>
      </p:sp>
      <p:cxnSp>
        <p:nvCxnSpPr>
          <p:cNvPr id="813" name="Google Shape;813;p63"/>
          <p:cNvCxnSpPr/>
          <p:nvPr/>
        </p:nvCxnSpPr>
        <p:spPr>
          <a:xfrm flipH="1" rot="10800000">
            <a:off x="419100" y="3076475"/>
            <a:ext cx="2170200" cy="219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4" name="Google Shape;814;p63"/>
          <p:cNvCxnSpPr/>
          <p:nvPr/>
        </p:nvCxnSpPr>
        <p:spPr>
          <a:xfrm flipH="1" rot="10800000">
            <a:off x="2597925" y="3076625"/>
            <a:ext cx="5768700" cy="84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5" name="Google Shape;815;p63"/>
          <p:cNvSpPr txBox="1"/>
          <p:nvPr/>
        </p:nvSpPr>
        <p:spPr>
          <a:xfrm>
            <a:off x="1529750" y="3209500"/>
            <a:ext cx="1521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Deleted</a:t>
            </a:r>
            <a:endParaRPr b="1" sz="120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6" name="Google Shape;816;p63"/>
          <p:cNvSpPr txBox="1"/>
          <p:nvPr/>
        </p:nvSpPr>
        <p:spPr>
          <a:xfrm>
            <a:off x="5601225" y="3175300"/>
            <a:ext cx="1521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Retention</a:t>
            </a:r>
            <a:endParaRPr b="1" sz="12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7" name="Google Shape;817;p63"/>
          <p:cNvSpPr/>
          <p:nvPr/>
        </p:nvSpPr>
        <p:spPr>
          <a:xfrm>
            <a:off x="5480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12</a:t>
            </a:r>
            <a:endParaRPr sz="1000"/>
          </a:p>
        </p:txBody>
      </p:sp>
      <p:sp>
        <p:nvSpPr>
          <p:cNvPr id="818" name="Google Shape;818;p63"/>
          <p:cNvSpPr/>
          <p:nvPr/>
        </p:nvSpPr>
        <p:spPr>
          <a:xfrm>
            <a:off x="6203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13</a:t>
            </a:r>
            <a:endParaRPr sz="1000"/>
          </a:p>
        </p:txBody>
      </p:sp>
      <p:sp>
        <p:nvSpPr>
          <p:cNvPr id="819" name="Google Shape;819;p63"/>
          <p:cNvSpPr/>
          <p:nvPr/>
        </p:nvSpPr>
        <p:spPr>
          <a:xfrm>
            <a:off x="6926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14</a:t>
            </a:r>
            <a:endParaRPr sz="1000"/>
          </a:p>
        </p:txBody>
      </p:sp>
      <p:sp>
        <p:nvSpPr>
          <p:cNvPr id="820" name="Google Shape;820;p63"/>
          <p:cNvSpPr/>
          <p:nvPr/>
        </p:nvSpPr>
        <p:spPr>
          <a:xfrm>
            <a:off x="7649100" y="2200875"/>
            <a:ext cx="723000" cy="62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Acked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Msg 15</a:t>
            </a:r>
            <a:endParaRPr sz="1000"/>
          </a:p>
        </p:txBody>
      </p:sp>
      <p:sp>
        <p:nvSpPr>
          <p:cNvPr id="821" name="Google Shape;821;p63"/>
          <p:cNvSpPr/>
          <p:nvPr/>
        </p:nvSpPr>
        <p:spPr>
          <a:xfrm rot="-5400000">
            <a:off x="1282050" y="887225"/>
            <a:ext cx="444300" cy="2170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63"/>
          <p:cNvSpPr/>
          <p:nvPr/>
        </p:nvSpPr>
        <p:spPr>
          <a:xfrm rot="-5400000">
            <a:off x="3452250" y="887213"/>
            <a:ext cx="444300" cy="2170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63"/>
          <p:cNvSpPr/>
          <p:nvPr/>
        </p:nvSpPr>
        <p:spPr>
          <a:xfrm rot="-5400000">
            <a:off x="5619450" y="870100"/>
            <a:ext cx="444300" cy="2170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63"/>
          <p:cNvSpPr/>
          <p:nvPr/>
        </p:nvSpPr>
        <p:spPr>
          <a:xfrm rot="-5400000">
            <a:off x="7420050" y="1265975"/>
            <a:ext cx="444300" cy="1432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63"/>
          <p:cNvSpPr txBox="1"/>
          <p:nvPr/>
        </p:nvSpPr>
        <p:spPr>
          <a:xfrm>
            <a:off x="478650" y="1310800"/>
            <a:ext cx="2051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S1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6" name="Google Shape;826;p63"/>
          <p:cNvSpPr txBox="1"/>
          <p:nvPr/>
        </p:nvSpPr>
        <p:spPr>
          <a:xfrm>
            <a:off x="2648850" y="1245850"/>
            <a:ext cx="2051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S2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7" name="Google Shape;827;p63"/>
          <p:cNvSpPr txBox="1"/>
          <p:nvPr/>
        </p:nvSpPr>
        <p:spPr>
          <a:xfrm>
            <a:off x="4816050" y="1245850"/>
            <a:ext cx="2051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S3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8" name="Google Shape;828;p63"/>
          <p:cNvSpPr txBox="1"/>
          <p:nvPr/>
        </p:nvSpPr>
        <p:spPr>
          <a:xfrm>
            <a:off x="6616650" y="1245850"/>
            <a:ext cx="2051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S4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64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StorageSize</a:t>
            </a:r>
            <a:endParaRPr/>
          </a:p>
        </p:txBody>
      </p:sp>
      <p:sp>
        <p:nvSpPr>
          <p:cNvPr id="834" name="Google Shape;834;p64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All the storage occupied by the “undeleted” segments, in bytes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65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Deletion</a:t>
            </a:r>
            <a:endParaRPr/>
          </a:p>
        </p:txBody>
      </p:sp>
      <p:sp>
        <p:nvSpPr>
          <p:cNvPr id="840" name="Google Shape;840;p65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Messages are deleted segment by segment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The disk space of segment is reclaimed by a Garbage Collector thread after it is deleted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The garbage collector is running periodically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Brokers + Bookies</a:t>
            </a:r>
            <a:endParaRPr/>
          </a:p>
        </p:txBody>
      </p:sp>
      <p:sp>
        <p:nvSpPr>
          <p:cNvPr id="197" name="Google Shape;197;p33"/>
          <p:cNvSpPr/>
          <p:nvPr/>
        </p:nvSpPr>
        <p:spPr>
          <a:xfrm>
            <a:off x="1774251" y="2974050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Bookie 0</a:t>
            </a:r>
            <a:endParaRPr sz="1000"/>
          </a:p>
        </p:txBody>
      </p:sp>
      <p:sp>
        <p:nvSpPr>
          <p:cNvPr id="198" name="Google Shape;198;p33"/>
          <p:cNvSpPr/>
          <p:nvPr/>
        </p:nvSpPr>
        <p:spPr>
          <a:xfrm>
            <a:off x="3770551" y="2974050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Bookie 1</a:t>
            </a:r>
            <a:endParaRPr sz="1000"/>
          </a:p>
        </p:txBody>
      </p:sp>
      <p:sp>
        <p:nvSpPr>
          <p:cNvPr id="199" name="Google Shape;199;p33"/>
          <p:cNvSpPr/>
          <p:nvPr/>
        </p:nvSpPr>
        <p:spPr>
          <a:xfrm>
            <a:off x="5766851" y="2974050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Bookie 2</a:t>
            </a:r>
            <a:endParaRPr sz="1000"/>
          </a:p>
        </p:txBody>
      </p:sp>
      <p:sp>
        <p:nvSpPr>
          <p:cNvPr id="200" name="Google Shape;200;p33"/>
          <p:cNvSpPr txBox="1"/>
          <p:nvPr/>
        </p:nvSpPr>
        <p:spPr>
          <a:xfrm>
            <a:off x="3550500" y="3839950"/>
            <a:ext cx="2055000" cy="76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The processes for storing data are called bookies. They persist data for Pulsar.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01" name="Google Shape;201;p33"/>
          <p:cNvCxnSpPr>
            <a:stCxn id="200" idx="0"/>
            <a:endCxn id="197" idx="2"/>
          </p:cNvCxnSpPr>
          <p:nvPr/>
        </p:nvCxnSpPr>
        <p:spPr>
          <a:xfrm rot="10800000">
            <a:off x="2575800" y="3362650"/>
            <a:ext cx="2002200" cy="4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33"/>
          <p:cNvCxnSpPr>
            <a:stCxn id="200" idx="0"/>
            <a:endCxn id="198" idx="2"/>
          </p:cNvCxnSpPr>
          <p:nvPr/>
        </p:nvCxnSpPr>
        <p:spPr>
          <a:xfrm rot="10800000">
            <a:off x="4572000" y="3362650"/>
            <a:ext cx="6000" cy="4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p33"/>
          <p:cNvCxnSpPr>
            <a:stCxn id="200" idx="0"/>
            <a:endCxn id="199" idx="2"/>
          </p:cNvCxnSpPr>
          <p:nvPr/>
        </p:nvCxnSpPr>
        <p:spPr>
          <a:xfrm flipH="1" rot="10800000">
            <a:off x="4578000" y="3362650"/>
            <a:ext cx="1990200" cy="4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" name="Google Shape;204;p33"/>
          <p:cNvSpPr/>
          <p:nvPr/>
        </p:nvSpPr>
        <p:spPr>
          <a:xfrm>
            <a:off x="1774251" y="185462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Broker 0</a:t>
            </a:r>
            <a:endParaRPr sz="1000"/>
          </a:p>
        </p:txBody>
      </p:sp>
      <p:sp>
        <p:nvSpPr>
          <p:cNvPr id="205" name="Google Shape;205;p33"/>
          <p:cNvSpPr/>
          <p:nvPr/>
        </p:nvSpPr>
        <p:spPr>
          <a:xfrm>
            <a:off x="3770551" y="185462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Broker 1</a:t>
            </a:r>
            <a:endParaRPr sz="1000"/>
          </a:p>
        </p:txBody>
      </p:sp>
      <p:sp>
        <p:nvSpPr>
          <p:cNvPr id="206" name="Google Shape;206;p33"/>
          <p:cNvSpPr/>
          <p:nvPr/>
        </p:nvSpPr>
        <p:spPr>
          <a:xfrm>
            <a:off x="5766851" y="185462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Broker 2</a:t>
            </a:r>
            <a:endParaRPr sz="1000"/>
          </a:p>
        </p:txBody>
      </p:sp>
      <p:cxnSp>
        <p:nvCxnSpPr>
          <p:cNvPr id="207" name="Google Shape;207;p33"/>
          <p:cNvCxnSpPr>
            <a:stCxn id="204" idx="2"/>
            <a:endCxn id="197" idx="0"/>
          </p:cNvCxnSpPr>
          <p:nvPr/>
        </p:nvCxnSpPr>
        <p:spPr>
          <a:xfrm>
            <a:off x="2575701" y="2243125"/>
            <a:ext cx="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33"/>
          <p:cNvCxnSpPr>
            <a:stCxn id="204" idx="2"/>
            <a:endCxn id="198" idx="0"/>
          </p:cNvCxnSpPr>
          <p:nvPr/>
        </p:nvCxnSpPr>
        <p:spPr>
          <a:xfrm>
            <a:off x="2575701" y="2243125"/>
            <a:ext cx="199620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33"/>
          <p:cNvCxnSpPr>
            <a:stCxn id="204" idx="2"/>
            <a:endCxn id="199" idx="0"/>
          </p:cNvCxnSpPr>
          <p:nvPr/>
        </p:nvCxnSpPr>
        <p:spPr>
          <a:xfrm>
            <a:off x="2575701" y="2243125"/>
            <a:ext cx="399270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33"/>
          <p:cNvCxnSpPr>
            <a:stCxn id="205" idx="2"/>
            <a:endCxn id="197" idx="0"/>
          </p:cNvCxnSpPr>
          <p:nvPr/>
        </p:nvCxnSpPr>
        <p:spPr>
          <a:xfrm flipH="1">
            <a:off x="2575801" y="2243125"/>
            <a:ext cx="199620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33"/>
          <p:cNvCxnSpPr>
            <a:stCxn id="205" idx="2"/>
            <a:endCxn id="198" idx="0"/>
          </p:cNvCxnSpPr>
          <p:nvPr/>
        </p:nvCxnSpPr>
        <p:spPr>
          <a:xfrm>
            <a:off x="4572001" y="2243125"/>
            <a:ext cx="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33"/>
          <p:cNvCxnSpPr>
            <a:stCxn id="205" idx="2"/>
            <a:endCxn id="199" idx="0"/>
          </p:cNvCxnSpPr>
          <p:nvPr/>
        </p:nvCxnSpPr>
        <p:spPr>
          <a:xfrm>
            <a:off x="4572001" y="2243125"/>
            <a:ext cx="199620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33"/>
          <p:cNvCxnSpPr>
            <a:stCxn id="206" idx="2"/>
            <a:endCxn id="197" idx="0"/>
          </p:cNvCxnSpPr>
          <p:nvPr/>
        </p:nvCxnSpPr>
        <p:spPr>
          <a:xfrm flipH="1">
            <a:off x="2575601" y="2243125"/>
            <a:ext cx="399270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33"/>
          <p:cNvCxnSpPr>
            <a:stCxn id="206" idx="2"/>
            <a:endCxn id="199" idx="0"/>
          </p:cNvCxnSpPr>
          <p:nvPr/>
        </p:nvCxnSpPr>
        <p:spPr>
          <a:xfrm>
            <a:off x="6568301" y="2243125"/>
            <a:ext cx="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33"/>
          <p:cNvCxnSpPr>
            <a:stCxn id="206" idx="2"/>
            <a:endCxn id="198" idx="0"/>
          </p:cNvCxnSpPr>
          <p:nvPr/>
        </p:nvCxnSpPr>
        <p:spPr>
          <a:xfrm flipH="1">
            <a:off x="4572101" y="2243125"/>
            <a:ext cx="199620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33"/>
          <p:cNvSpPr txBox="1"/>
          <p:nvPr/>
        </p:nvSpPr>
        <p:spPr>
          <a:xfrm>
            <a:off x="3491950" y="735125"/>
            <a:ext cx="2166600" cy="76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Brokers are “stateless”. They serve clients for producing and consuming events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17" name="Google Shape;217;p33"/>
          <p:cNvCxnSpPr>
            <a:stCxn id="216" idx="2"/>
            <a:endCxn id="204" idx="0"/>
          </p:cNvCxnSpPr>
          <p:nvPr/>
        </p:nvCxnSpPr>
        <p:spPr>
          <a:xfrm flipH="1">
            <a:off x="2575750" y="1498325"/>
            <a:ext cx="1999500" cy="35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33"/>
          <p:cNvCxnSpPr>
            <a:stCxn id="216" idx="2"/>
            <a:endCxn id="205" idx="0"/>
          </p:cNvCxnSpPr>
          <p:nvPr/>
        </p:nvCxnSpPr>
        <p:spPr>
          <a:xfrm flipH="1">
            <a:off x="4571950" y="1498325"/>
            <a:ext cx="3300" cy="35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33"/>
          <p:cNvCxnSpPr>
            <a:stCxn id="216" idx="2"/>
            <a:endCxn id="206" idx="0"/>
          </p:cNvCxnSpPr>
          <p:nvPr/>
        </p:nvCxnSpPr>
        <p:spPr>
          <a:xfrm>
            <a:off x="4575250" y="1498325"/>
            <a:ext cx="1993200" cy="35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ZooKeeper</a:t>
            </a:r>
            <a:endParaRPr/>
          </a:p>
        </p:txBody>
      </p:sp>
      <p:sp>
        <p:nvSpPr>
          <p:cNvPr id="225" name="Google Shape;225;p34"/>
          <p:cNvSpPr/>
          <p:nvPr/>
        </p:nvSpPr>
        <p:spPr>
          <a:xfrm>
            <a:off x="441051" y="2913438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Bookie 0</a:t>
            </a:r>
            <a:endParaRPr sz="1000"/>
          </a:p>
        </p:txBody>
      </p:sp>
      <p:sp>
        <p:nvSpPr>
          <p:cNvPr id="226" name="Google Shape;226;p34"/>
          <p:cNvSpPr/>
          <p:nvPr/>
        </p:nvSpPr>
        <p:spPr>
          <a:xfrm>
            <a:off x="2437351" y="2913438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Bookie 1</a:t>
            </a:r>
            <a:endParaRPr sz="1000"/>
          </a:p>
        </p:txBody>
      </p:sp>
      <p:sp>
        <p:nvSpPr>
          <p:cNvPr id="227" name="Google Shape;227;p34"/>
          <p:cNvSpPr/>
          <p:nvPr/>
        </p:nvSpPr>
        <p:spPr>
          <a:xfrm>
            <a:off x="4433651" y="2913438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Bookie 2</a:t>
            </a:r>
            <a:endParaRPr sz="1000"/>
          </a:p>
        </p:txBody>
      </p:sp>
      <p:sp>
        <p:nvSpPr>
          <p:cNvPr id="228" name="Google Shape;228;p34"/>
          <p:cNvSpPr txBox="1"/>
          <p:nvPr/>
        </p:nvSpPr>
        <p:spPr>
          <a:xfrm>
            <a:off x="2217300" y="3779338"/>
            <a:ext cx="2055000" cy="76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The processes for storing data are called bookies. They persist data for Pulsar.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29" name="Google Shape;229;p34"/>
          <p:cNvCxnSpPr>
            <a:stCxn id="228" idx="0"/>
            <a:endCxn id="225" idx="2"/>
          </p:cNvCxnSpPr>
          <p:nvPr/>
        </p:nvCxnSpPr>
        <p:spPr>
          <a:xfrm rot="10800000">
            <a:off x="1242600" y="3302038"/>
            <a:ext cx="2002200" cy="4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34"/>
          <p:cNvCxnSpPr>
            <a:stCxn id="228" idx="0"/>
            <a:endCxn id="226" idx="2"/>
          </p:cNvCxnSpPr>
          <p:nvPr/>
        </p:nvCxnSpPr>
        <p:spPr>
          <a:xfrm rot="10800000">
            <a:off x="3238800" y="3302038"/>
            <a:ext cx="6000" cy="4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34"/>
          <p:cNvCxnSpPr>
            <a:stCxn id="228" idx="0"/>
            <a:endCxn id="227" idx="2"/>
          </p:cNvCxnSpPr>
          <p:nvPr/>
        </p:nvCxnSpPr>
        <p:spPr>
          <a:xfrm flipH="1" rot="10800000">
            <a:off x="3244800" y="3302038"/>
            <a:ext cx="1990200" cy="4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34"/>
          <p:cNvSpPr/>
          <p:nvPr/>
        </p:nvSpPr>
        <p:spPr>
          <a:xfrm>
            <a:off x="441051" y="1794013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Broker 0</a:t>
            </a:r>
            <a:endParaRPr sz="1000"/>
          </a:p>
        </p:txBody>
      </p:sp>
      <p:sp>
        <p:nvSpPr>
          <p:cNvPr id="233" name="Google Shape;233;p34"/>
          <p:cNvSpPr/>
          <p:nvPr/>
        </p:nvSpPr>
        <p:spPr>
          <a:xfrm>
            <a:off x="2437351" y="1794013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Broker 1</a:t>
            </a:r>
            <a:endParaRPr sz="1000"/>
          </a:p>
        </p:txBody>
      </p:sp>
      <p:sp>
        <p:nvSpPr>
          <p:cNvPr id="234" name="Google Shape;234;p34"/>
          <p:cNvSpPr/>
          <p:nvPr/>
        </p:nvSpPr>
        <p:spPr>
          <a:xfrm>
            <a:off x="4433651" y="1794013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Broker 2</a:t>
            </a:r>
            <a:endParaRPr sz="1000"/>
          </a:p>
        </p:txBody>
      </p:sp>
      <p:cxnSp>
        <p:nvCxnSpPr>
          <p:cNvPr id="235" name="Google Shape;235;p34"/>
          <p:cNvCxnSpPr>
            <a:stCxn id="232" idx="2"/>
            <a:endCxn id="225" idx="0"/>
          </p:cNvCxnSpPr>
          <p:nvPr/>
        </p:nvCxnSpPr>
        <p:spPr>
          <a:xfrm>
            <a:off x="1242501" y="2182513"/>
            <a:ext cx="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34"/>
          <p:cNvCxnSpPr>
            <a:stCxn id="232" idx="2"/>
            <a:endCxn id="226" idx="0"/>
          </p:cNvCxnSpPr>
          <p:nvPr/>
        </p:nvCxnSpPr>
        <p:spPr>
          <a:xfrm>
            <a:off x="1242501" y="2182513"/>
            <a:ext cx="199620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34"/>
          <p:cNvCxnSpPr>
            <a:stCxn id="232" idx="2"/>
            <a:endCxn id="227" idx="0"/>
          </p:cNvCxnSpPr>
          <p:nvPr/>
        </p:nvCxnSpPr>
        <p:spPr>
          <a:xfrm>
            <a:off x="1242501" y="2182513"/>
            <a:ext cx="399270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34"/>
          <p:cNvCxnSpPr>
            <a:stCxn id="233" idx="2"/>
            <a:endCxn id="225" idx="0"/>
          </p:cNvCxnSpPr>
          <p:nvPr/>
        </p:nvCxnSpPr>
        <p:spPr>
          <a:xfrm flipH="1">
            <a:off x="1242601" y="2182513"/>
            <a:ext cx="199620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34"/>
          <p:cNvCxnSpPr>
            <a:stCxn id="233" idx="2"/>
            <a:endCxn id="226" idx="0"/>
          </p:cNvCxnSpPr>
          <p:nvPr/>
        </p:nvCxnSpPr>
        <p:spPr>
          <a:xfrm>
            <a:off x="3238801" y="2182513"/>
            <a:ext cx="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34"/>
          <p:cNvCxnSpPr>
            <a:stCxn id="233" idx="2"/>
            <a:endCxn id="227" idx="0"/>
          </p:cNvCxnSpPr>
          <p:nvPr/>
        </p:nvCxnSpPr>
        <p:spPr>
          <a:xfrm>
            <a:off x="3238801" y="2182513"/>
            <a:ext cx="199620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34"/>
          <p:cNvCxnSpPr>
            <a:stCxn id="234" idx="2"/>
            <a:endCxn id="225" idx="0"/>
          </p:cNvCxnSpPr>
          <p:nvPr/>
        </p:nvCxnSpPr>
        <p:spPr>
          <a:xfrm flipH="1">
            <a:off x="1242401" y="2182513"/>
            <a:ext cx="399270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34"/>
          <p:cNvCxnSpPr>
            <a:stCxn id="234" idx="2"/>
            <a:endCxn id="227" idx="0"/>
          </p:cNvCxnSpPr>
          <p:nvPr/>
        </p:nvCxnSpPr>
        <p:spPr>
          <a:xfrm>
            <a:off x="5235101" y="2182513"/>
            <a:ext cx="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34"/>
          <p:cNvCxnSpPr>
            <a:stCxn id="234" idx="2"/>
            <a:endCxn id="226" idx="0"/>
          </p:cNvCxnSpPr>
          <p:nvPr/>
        </p:nvCxnSpPr>
        <p:spPr>
          <a:xfrm flipH="1">
            <a:off x="3238901" y="2182513"/>
            <a:ext cx="199620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34"/>
          <p:cNvSpPr txBox="1"/>
          <p:nvPr/>
        </p:nvSpPr>
        <p:spPr>
          <a:xfrm>
            <a:off x="2158750" y="674513"/>
            <a:ext cx="2166600" cy="76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Brokers are “stateless”. They serve clients for producing and consuming events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45" name="Google Shape;245;p34"/>
          <p:cNvCxnSpPr>
            <a:stCxn id="244" idx="2"/>
            <a:endCxn id="232" idx="0"/>
          </p:cNvCxnSpPr>
          <p:nvPr/>
        </p:nvCxnSpPr>
        <p:spPr>
          <a:xfrm flipH="1">
            <a:off x="1242550" y="1437713"/>
            <a:ext cx="1999500" cy="35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34"/>
          <p:cNvCxnSpPr>
            <a:stCxn id="244" idx="2"/>
            <a:endCxn id="233" idx="0"/>
          </p:cNvCxnSpPr>
          <p:nvPr/>
        </p:nvCxnSpPr>
        <p:spPr>
          <a:xfrm flipH="1">
            <a:off x="3238750" y="1437713"/>
            <a:ext cx="3300" cy="35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34"/>
          <p:cNvCxnSpPr>
            <a:stCxn id="244" idx="2"/>
            <a:endCxn id="234" idx="0"/>
          </p:cNvCxnSpPr>
          <p:nvPr/>
        </p:nvCxnSpPr>
        <p:spPr>
          <a:xfrm>
            <a:off x="3242050" y="1437713"/>
            <a:ext cx="1993200" cy="35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48" name="Google Shape;248;p34"/>
          <p:cNvGrpSpPr/>
          <p:nvPr/>
        </p:nvGrpSpPr>
        <p:grpSpPr>
          <a:xfrm>
            <a:off x="7037275" y="2148925"/>
            <a:ext cx="1668300" cy="798000"/>
            <a:chOff x="6976675" y="1689250"/>
            <a:chExt cx="1668300" cy="798000"/>
          </a:xfrm>
        </p:grpSpPr>
        <p:sp>
          <p:nvSpPr>
            <p:cNvPr id="249" name="Google Shape;249;p34"/>
            <p:cNvSpPr/>
            <p:nvPr/>
          </p:nvSpPr>
          <p:spPr>
            <a:xfrm>
              <a:off x="6976675" y="16892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7129075" y="18416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7281475" y="19940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</p:grpSp>
      <p:cxnSp>
        <p:nvCxnSpPr>
          <p:cNvPr id="252" name="Google Shape;252;p34"/>
          <p:cNvCxnSpPr>
            <a:stCxn id="234" idx="3"/>
            <a:endCxn id="249" idx="1"/>
          </p:cNvCxnSpPr>
          <p:nvPr/>
        </p:nvCxnSpPr>
        <p:spPr>
          <a:xfrm>
            <a:off x="6036551" y="1988263"/>
            <a:ext cx="10008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34"/>
          <p:cNvCxnSpPr>
            <a:stCxn id="227" idx="3"/>
            <a:endCxn id="249" idx="1"/>
          </p:cNvCxnSpPr>
          <p:nvPr/>
        </p:nvCxnSpPr>
        <p:spPr>
          <a:xfrm flipH="1" rot="10800000">
            <a:off x="6036551" y="2395488"/>
            <a:ext cx="1000800" cy="71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34"/>
          <p:cNvSpPr txBox="1"/>
          <p:nvPr/>
        </p:nvSpPr>
        <p:spPr>
          <a:xfrm>
            <a:off x="6650575" y="3302050"/>
            <a:ext cx="2272800" cy="76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ZooKeeper is used for storing the metadata for Pulsar and bookkeeper as well as for discovering brokers and bookies.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Pulsar Lego</a:t>
            </a:r>
            <a:endParaRPr/>
          </a:p>
        </p:txBody>
      </p:sp>
      <p:sp>
        <p:nvSpPr>
          <p:cNvPr id="260" name="Google Shape;260;p35"/>
          <p:cNvSpPr/>
          <p:nvPr/>
        </p:nvSpPr>
        <p:spPr>
          <a:xfrm>
            <a:off x="2736613" y="303825"/>
            <a:ext cx="1441200" cy="388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Producer 0</a:t>
            </a:r>
            <a:endParaRPr sz="1000"/>
          </a:p>
        </p:txBody>
      </p:sp>
      <p:sp>
        <p:nvSpPr>
          <p:cNvPr id="261" name="Google Shape;261;p35"/>
          <p:cNvSpPr/>
          <p:nvPr/>
        </p:nvSpPr>
        <p:spPr>
          <a:xfrm>
            <a:off x="4966188" y="303825"/>
            <a:ext cx="1441200" cy="388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Producer 1</a:t>
            </a:r>
            <a:endParaRPr sz="1000"/>
          </a:p>
        </p:txBody>
      </p:sp>
      <p:sp>
        <p:nvSpPr>
          <p:cNvPr id="262" name="Google Shape;262;p35"/>
          <p:cNvSpPr/>
          <p:nvPr/>
        </p:nvSpPr>
        <p:spPr>
          <a:xfrm>
            <a:off x="2286002" y="986125"/>
            <a:ext cx="45720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Topic</a:t>
            </a:r>
            <a:endParaRPr sz="1000"/>
          </a:p>
        </p:txBody>
      </p:sp>
      <p:cxnSp>
        <p:nvCxnSpPr>
          <p:cNvPr id="263" name="Google Shape;263;p35"/>
          <p:cNvCxnSpPr>
            <a:stCxn id="260" idx="2"/>
            <a:endCxn id="262" idx="0"/>
          </p:cNvCxnSpPr>
          <p:nvPr/>
        </p:nvCxnSpPr>
        <p:spPr>
          <a:xfrm>
            <a:off x="3457213" y="692325"/>
            <a:ext cx="111480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35"/>
          <p:cNvCxnSpPr>
            <a:stCxn id="261" idx="2"/>
            <a:endCxn id="262" idx="0"/>
          </p:cNvCxnSpPr>
          <p:nvPr/>
        </p:nvCxnSpPr>
        <p:spPr>
          <a:xfrm flipH="1">
            <a:off x="4571988" y="692325"/>
            <a:ext cx="111480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35"/>
          <p:cNvSpPr/>
          <p:nvPr/>
        </p:nvSpPr>
        <p:spPr>
          <a:xfrm>
            <a:off x="1774251" y="1625100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Partition 0</a:t>
            </a:r>
            <a:endParaRPr sz="1000"/>
          </a:p>
        </p:txBody>
      </p:sp>
      <p:sp>
        <p:nvSpPr>
          <p:cNvPr id="266" name="Google Shape;266;p35"/>
          <p:cNvSpPr/>
          <p:nvPr/>
        </p:nvSpPr>
        <p:spPr>
          <a:xfrm>
            <a:off x="3770551" y="1625100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Partition 1</a:t>
            </a:r>
            <a:endParaRPr sz="1000"/>
          </a:p>
        </p:txBody>
      </p:sp>
      <p:sp>
        <p:nvSpPr>
          <p:cNvPr id="267" name="Google Shape;267;p35"/>
          <p:cNvSpPr/>
          <p:nvPr/>
        </p:nvSpPr>
        <p:spPr>
          <a:xfrm>
            <a:off x="5766851" y="1625100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Partition 2</a:t>
            </a:r>
            <a:endParaRPr sz="1000"/>
          </a:p>
        </p:txBody>
      </p:sp>
      <p:cxnSp>
        <p:nvCxnSpPr>
          <p:cNvPr id="268" name="Google Shape;268;p35"/>
          <p:cNvCxnSpPr>
            <a:stCxn id="262" idx="2"/>
            <a:endCxn id="265" idx="0"/>
          </p:cNvCxnSpPr>
          <p:nvPr/>
        </p:nvCxnSpPr>
        <p:spPr>
          <a:xfrm flipH="1">
            <a:off x="2575802" y="1374625"/>
            <a:ext cx="1996200" cy="2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35"/>
          <p:cNvCxnSpPr>
            <a:stCxn id="262" idx="2"/>
            <a:endCxn id="266" idx="0"/>
          </p:cNvCxnSpPr>
          <p:nvPr/>
        </p:nvCxnSpPr>
        <p:spPr>
          <a:xfrm>
            <a:off x="4572002" y="1374625"/>
            <a:ext cx="0" cy="2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35"/>
          <p:cNvCxnSpPr>
            <a:stCxn id="262" idx="2"/>
            <a:endCxn id="267" idx="0"/>
          </p:cNvCxnSpPr>
          <p:nvPr/>
        </p:nvCxnSpPr>
        <p:spPr>
          <a:xfrm>
            <a:off x="4572002" y="1374625"/>
            <a:ext cx="1996200" cy="2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35"/>
          <p:cNvSpPr/>
          <p:nvPr/>
        </p:nvSpPr>
        <p:spPr>
          <a:xfrm>
            <a:off x="1774251" y="230742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Broker X</a:t>
            </a:r>
            <a:endParaRPr sz="1000"/>
          </a:p>
        </p:txBody>
      </p:sp>
      <p:sp>
        <p:nvSpPr>
          <p:cNvPr id="272" name="Google Shape;272;p35"/>
          <p:cNvSpPr/>
          <p:nvPr/>
        </p:nvSpPr>
        <p:spPr>
          <a:xfrm>
            <a:off x="3770551" y="230742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Broker Y</a:t>
            </a:r>
            <a:endParaRPr sz="1000"/>
          </a:p>
        </p:txBody>
      </p:sp>
      <p:sp>
        <p:nvSpPr>
          <p:cNvPr id="273" name="Google Shape;273;p35"/>
          <p:cNvSpPr/>
          <p:nvPr/>
        </p:nvSpPr>
        <p:spPr>
          <a:xfrm>
            <a:off x="5766851" y="230742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Broker Z</a:t>
            </a:r>
            <a:endParaRPr sz="1000"/>
          </a:p>
        </p:txBody>
      </p:sp>
      <p:cxnSp>
        <p:nvCxnSpPr>
          <p:cNvPr id="274" name="Google Shape;274;p35"/>
          <p:cNvCxnSpPr>
            <a:stCxn id="265" idx="2"/>
            <a:endCxn id="271" idx="0"/>
          </p:cNvCxnSpPr>
          <p:nvPr/>
        </p:nvCxnSpPr>
        <p:spPr>
          <a:xfrm>
            <a:off x="2575701" y="2013600"/>
            <a:ext cx="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35"/>
          <p:cNvCxnSpPr>
            <a:stCxn id="266" idx="2"/>
            <a:endCxn id="272" idx="0"/>
          </p:cNvCxnSpPr>
          <p:nvPr/>
        </p:nvCxnSpPr>
        <p:spPr>
          <a:xfrm>
            <a:off x="4572001" y="2013600"/>
            <a:ext cx="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35"/>
          <p:cNvCxnSpPr>
            <a:stCxn id="267" idx="2"/>
            <a:endCxn id="273" idx="0"/>
          </p:cNvCxnSpPr>
          <p:nvPr/>
        </p:nvCxnSpPr>
        <p:spPr>
          <a:xfrm>
            <a:off x="6568301" y="2013600"/>
            <a:ext cx="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35"/>
          <p:cNvSpPr/>
          <p:nvPr/>
        </p:nvSpPr>
        <p:spPr>
          <a:xfrm>
            <a:off x="1700150" y="3173300"/>
            <a:ext cx="1751100" cy="1122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Subscription A</a:t>
            </a:r>
            <a:endParaRPr sz="1000"/>
          </a:p>
        </p:txBody>
      </p:sp>
      <p:sp>
        <p:nvSpPr>
          <p:cNvPr id="278" name="Google Shape;278;p35"/>
          <p:cNvSpPr/>
          <p:nvPr/>
        </p:nvSpPr>
        <p:spPr>
          <a:xfrm>
            <a:off x="1855088" y="3378225"/>
            <a:ext cx="1441200" cy="388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Consumer (P012)</a:t>
            </a:r>
            <a:endParaRPr sz="1000"/>
          </a:p>
        </p:txBody>
      </p:sp>
      <p:cxnSp>
        <p:nvCxnSpPr>
          <p:cNvPr id="279" name="Google Shape;279;p35"/>
          <p:cNvCxnSpPr>
            <a:stCxn id="271" idx="2"/>
            <a:endCxn id="278" idx="0"/>
          </p:cNvCxnSpPr>
          <p:nvPr/>
        </p:nvCxnSpPr>
        <p:spPr>
          <a:xfrm>
            <a:off x="2575701" y="2695925"/>
            <a:ext cx="0" cy="68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35"/>
          <p:cNvCxnSpPr>
            <a:stCxn id="272" idx="2"/>
            <a:endCxn id="278" idx="0"/>
          </p:cNvCxnSpPr>
          <p:nvPr/>
        </p:nvCxnSpPr>
        <p:spPr>
          <a:xfrm flipH="1">
            <a:off x="2575801" y="2695925"/>
            <a:ext cx="1996200" cy="68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35"/>
          <p:cNvCxnSpPr>
            <a:stCxn id="273" idx="2"/>
            <a:endCxn id="278" idx="0"/>
          </p:cNvCxnSpPr>
          <p:nvPr/>
        </p:nvCxnSpPr>
        <p:spPr>
          <a:xfrm flipH="1">
            <a:off x="2575601" y="2695925"/>
            <a:ext cx="3992700" cy="68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Path</a:t>
            </a:r>
            <a:endParaRPr/>
          </a:p>
        </p:txBody>
      </p:sp>
      <p:sp>
        <p:nvSpPr>
          <p:cNvPr id="287" name="Google Shape;287;p36"/>
          <p:cNvSpPr/>
          <p:nvPr/>
        </p:nvSpPr>
        <p:spPr>
          <a:xfrm>
            <a:off x="4297088" y="288675"/>
            <a:ext cx="1441200" cy="388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Producer 0</a:t>
            </a:r>
            <a:endParaRPr sz="1000"/>
          </a:p>
        </p:txBody>
      </p:sp>
      <p:sp>
        <p:nvSpPr>
          <p:cNvPr id="288" name="Google Shape;288;p36"/>
          <p:cNvSpPr/>
          <p:nvPr/>
        </p:nvSpPr>
        <p:spPr>
          <a:xfrm>
            <a:off x="6526663" y="288675"/>
            <a:ext cx="1441200" cy="388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Producer 1</a:t>
            </a:r>
            <a:endParaRPr sz="1000"/>
          </a:p>
        </p:txBody>
      </p:sp>
      <p:sp>
        <p:nvSpPr>
          <p:cNvPr id="289" name="Google Shape;289;p36"/>
          <p:cNvSpPr/>
          <p:nvPr/>
        </p:nvSpPr>
        <p:spPr>
          <a:xfrm>
            <a:off x="3846477" y="970975"/>
            <a:ext cx="45720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Topic</a:t>
            </a:r>
            <a:endParaRPr sz="1000"/>
          </a:p>
        </p:txBody>
      </p:sp>
      <p:cxnSp>
        <p:nvCxnSpPr>
          <p:cNvPr id="290" name="Google Shape;290;p36"/>
          <p:cNvCxnSpPr>
            <a:stCxn id="287" idx="2"/>
            <a:endCxn id="289" idx="0"/>
          </p:cNvCxnSpPr>
          <p:nvPr/>
        </p:nvCxnSpPr>
        <p:spPr>
          <a:xfrm>
            <a:off x="5017688" y="677175"/>
            <a:ext cx="111480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36"/>
          <p:cNvCxnSpPr>
            <a:stCxn id="288" idx="2"/>
            <a:endCxn id="289" idx="0"/>
          </p:cNvCxnSpPr>
          <p:nvPr/>
        </p:nvCxnSpPr>
        <p:spPr>
          <a:xfrm flipH="1">
            <a:off x="6132463" y="677175"/>
            <a:ext cx="111480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36"/>
          <p:cNvSpPr/>
          <p:nvPr/>
        </p:nvSpPr>
        <p:spPr>
          <a:xfrm>
            <a:off x="3334726" y="1609950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Partition 0</a:t>
            </a:r>
            <a:endParaRPr sz="1000"/>
          </a:p>
        </p:txBody>
      </p:sp>
      <p:sp>
        <p:nvSpPr>
          <p:cNvPr id="293" name="Google Shape;293;p36"/>
          <p:cNvSpPr/>
          <p:nvPr/>
        </p:nvSpPr>
        <p:spPr>
          <a:xfrm>
            <a:off x="5331026" y="1609950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Partition 1</a:t>
            </a:r>
            <a:endParaRPr sz="1000"/>
          </a:p>
        </p:txBody>
      </p:sp>
      <p:sp>
        <p:nvSpPr>
          <p:cNvPr id="294" name="Google Shape;294;p36"/>
          <p:cNvSpPr/>
          <p:nvPr/>
        </p:nvSpPr>
        <p:spPr>
          <a:xfrm>
            <a:off x="7327326" y="1609950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Partition 2</a:t>
            </a:r>
            <a:endParaRPr sz="1000"/>
          </a:p>
        </p:txBody>
      </p:sp>
      <p:cxnSp>
        <p:nvCxnSpPr>
          <p:cNvPr id="295" name="Google Shape;295;p36"/>
          <p:cNvCxnSpPr>
            <a:stCxn id="289" idx="2"/>
            <a:endCxn id="292" idx="0"/>
          </p:cNvCxnSpPr>
          <p:nvPr/>
        </p:nvCxnSpPr>
        <p:spPr>
          <a:xfrm flipH="1">
            <a:off x="4136277" y="1359475"/>
            <a:ext cx="1996200" cy="2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36"/>
          <p:cNvCxnSpPr>
            <a:stCxn id="289" idx="2"/>
            <a:endCxn id="293" idx="0"/>
          </p:cNvCxnSpPr>
          <p:nvPr/>
        </p:nvCxnSpPr>
        <p:spPr>
          <a:xfrm>
            <a:off x="6132477" y="1359475"/>
            <a:ext cx="0" cy="2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36"/>
          <p:cNvCxnSpPr>
            <a:stCxn id="289" idx="2"/>
            <a:endCxn id="294" idx="0"/>
          </p:cNvCxnSpPr>
          <p:nvPr/>
        </p:nvCxnSpPr>
        <p:spPr>
          <a:xfrm>
            <a:off x="6132477" y="1359475"/>
            <a:ext cx="1996200" cy="2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36"/>
          <p:cNvSpPr/>
          <p:nvPr/>
        </p:nvSpPr>
        <p:spPr>
          <a:xfrm>
            <a:off x="3334726" y="229227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Broker 0</a:t>
            </a:r>
            <a:endParaRPr sz="1000"/>
          </a:p>
        </p:txBody>
      </p:sp>
      <p:sp>
        <p:nvSpPr>
          <p:cNvPr id="299" name="Google Shape;299;p36"/>
          <p:cNvSpPr/>
          <p:nvPr/>
        </p:nvSpPr>
        <p:spPr>
          <a:xfrm>
            <a:off x="5331026" y="229227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Broker 1</a:t>
            </a:r>
            <a:endParaRPr sz="1000"/>
          </a:p>
        </p:txBody>
      </p:sp>
      <p:sp>
        <p:nvSpPr>
          <p:cNvPr id="300" name="Google Shape;300;p36"/>
          <p:cNvSpPr/>
          <p:nvPr/>
        </p:nvSpPr>
        <p:spPr>
          <a:xfrm>
            <a:off x="7327326" y="229227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Broker 2</a:t>
            </a:r>
            <a:endParaRPr sz="1000"/>
          </a:p>
        </p:txBody>
      </p:sp>
      <p:cxnSp>
        <p:nvCxnSpPr>
          <p:cNvPr id="301" name="Google Shape;301;p36"/>
          <p:cNvCxnSpPr>
            <a:stCxn id="292" idx="2"/>
            <a:endCxn id="298" idx="0"/>
          </p:cNvCxnSpPr>
          <p:nvPr/>
        </p:nvCxnSpPr>
        <p:spPr>
          <a:xfrm>
            <a:off x="4136176" y="1998450"/>
            <a:ext cx="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36"/>
          <p:cNvCxnSpPr>
            <a:stCxn id="293" idx="2"/>
            <a:endCxn id="299" idx="0"/>
          </p:cNvCxnSpPr>
          <p:nvPr/>
        </p:nvCxnSpPr>
        <p:spPr>
          <a:xfrm>
            <a:off x="6132476" y="1998450"/>
            <a:ext cx="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36"/>
          <p:cNvCxnSpPr>
            <a:stCxn id="294" idx="2"/>
            <a:endCxn id="300" idx="0"/>
          </p:cNvCxnSpPr>
          <p:nvPr/>
        </p:nvCxnSpPr>
        <p:spPr>
          <a:xfrm>
            <a:off x="8128776" y="1998450"/>
            <a:ext cx="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36"/>
          <p:cNvSpPr/>
          <p:nvPr/>
        </p:nvSpPr>
        <p:spPr>
          <a:xfrm>
            <a:off x="3334726" y="315672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Bookie 0</a:t>
            </a:r>
            <a:endParaRPr sz="1000"/>
          </a:p>
        </p:txBody>
      </p:sp>
      <p:sp>
        <p:nvSpPr>
          <p:cNvPr id="305" name="Google Shape;305;p36"/>
          <p:cNvSpPr/>
          <p:nvPr/>
        </p:nvSpPr>
        <p:spPr>
          <a:xfrm>
            <a:off x="5331026" y="315672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Bookie 1</a:t>
            </a:r>
            <a:endParaRPr sz="1000"/>
          </a:p>
        </p:txBody>
      </p:sp>
      <p:sp>
        <p:nvSpPr>
          <p:cNvPr id="306" name="Google Shape;306;p36"/>
          <p:cNvSpPr/>
          <p:nvPr/>
        </p:nvSpPr>
        <p:spPr>
          <a:xfrm>
            <a:off x="7327326" y="315672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Bookie 2</a:t>
            </a:r>
            <a:endParaRPr sz="1000"/>
          </a:p>
        </p:txBody>
      </p:sp>
      <p:cxnSp>
        <p:nvCxnSpPr>
          <p:cNvPr id="307" name="Google Shape;307;p36"/>
          <p:cNvCxnSpPr>
            <a:stCxn id="298" idx="2"/>
            <a:endCxn id="304" idx="0"/>
          </p:cNvCxnSpPr>
          <p:nvPr/>
        </p:nvCxnSpPr>
        <p:spPr>
          <a:xfrm>
            <a:off x="4136176" y="2680775"/>
            <a:ext cx="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36"/>
          <p:cNvCxnSpPr>
            <a:stCxn id="298" idx="2"/>
            <a:endCxn id="305" idx="0"/>
          </p:cNvCxnSpPr>
          <p:nvPr/>
        </p:nvCxnSpPr>
        <p:spPr>
          <a:xfrm>
            <a:off x="4136176" y="2680775"/>
            <a:ext cx="199620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36"/>
          <p:cNvCxnSpPr>
            <a:stCxn id="298" idx="2"/>
            <a:endCxn id="306" idx="0"/>
          </p:cNvCxnSpPr>
          <p:nvPr/>
        </p:nvCxnSpPr>
        <p:spPr>
          <a:xfrm>
            <a:off x="4136176" y="2680775"/>
            <a:ext cx="399270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36"/>
          <p:cNvCxnSpPr>
            <a:stCxn id="299" idx="2"/>
            <a:endCxn id="304" idx="0"/>
          </p:cNvCxnSpPr>
          <p:nvPr/>
        </p:nvCxnSpPr>
        <p:spPr>
          <a:xfrm flipH="1">
            <a:off x="4136276" y="2680775"/>
            <a:ext cx="199620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36"/>
          <p:cNvCxnSpPr>
            <a:stCxn id="299" idx="2"/>
            <a:endCxn id="305" idx="0"/>
          </p:cNvCxnSpPr>
          <p:nvPr/>
        </p:nvCxnSpPr>
        <p:spPr>
          <a:xfrm>
            <a:off x="6132476" y="2680775"/>
            <a:ext cx="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36"/>
          <p:cNvCxnSpPr>
            <a:stCxn id="299" idx="2"/>
            <a:endCxn id="306" idx="0"/>
          </p:cNvCxnSpPr>
          <p:nvPr/>
        </p:nvCxnSpPr>
        <p:spPr>
          <a:xfrm>
            <a:off x="6132476" y="2680775"/>
            <a:ext cx="199620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36"/>
          <p:cNvCxnSpPr>
            <a:stCxn id="300" idx="2"/>
            <a:endCxn id="304" idx="0"/>
          </p:cNvCxnSpPr>
          <p:nvPr/>
        </p:nvCxnSpPr>
        <p:spPr>
          <a:xfrm flipH="1">
            <a:off x="4136076" y="2680775"/>
            <a:ext cx="399270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36"/>
          <p:cNvCxnSpPr>
            <a:stCxn id="300" idx="2"/>
            <a:endCxn id="305" idx="0"/>
          </p:cNvCxnSpPr>
          <p:nvPr/>
        </p:nvCxnSpPr>
        <p:spPr>
          <a:xfrm flipH="1">
            <a:off x="6132576" y="2680775"/>
            <a:ext cx="199620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36"/>
          <p:cNvCxnSpPr>
            <a:stCxn id="300" idx="2"/>
            <a:endCxn id="306" idx="0"/>
          </p:cNvCxnSpPr>
          <p:nvPr/>
        </p:nvCxnSpPr>
        <p:spPr>
          <a:xfrm>
            <a:off x="8128776" y="2680775"/>
            <a:ext cx="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" name="Google Shape;316;p36"/>
          <p:cNvSpPr txBox="1"/>
          <p:nvPr/>
        </p:nvSpPr>
        <p:spPr>
          <a:xfrm>
            <a:off x="846200" y="936000"/>
            <a:ext cx="2055000" cy="530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1. A message is created and a partition is selected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17" name="Google Shape;317;p36"/>
          <p:cNvCxnSpPr>
            <a:stCxn id="316" idx="3"/>
            <a:endCxn id="287" idx="1"/>
          </p:cNvCxnSpPr>
          <p:nvPr/>
        </p:nvCxnSpPr>
        <p:spPr>
          <a:xfrm flipH="1" rot="10800000">
            <a:off x="2901200" y="482850"/>
            <a:ext cx="1395900" cy="7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" name="Google Shape;318;p36"/>
          <p:cNvSpPr txBox="1"/>
          <p:nvPr/>
        </p:nvSpPr>
        <p:spPr>
          <a:xfrm>
            <a:off x="256250" y="2405575"/>
            <a:ext cx="2055000" cy="61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2. The message is sent to the owner broker that serves the selected partition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19" name="Google Shape;319;p36"/>
          <p:cNvCxnSpPr>
            <a:stCxn id="318" idx="3"/>
            <a:endCxn id="298" idx="1"/>
          </p:cNvCxnSpPr>
          <p:nvPr/>
        </p:nvCxnSpPr>
        <p:spPr>
          <a:xfrm flipH="1" rot="10800000">
            <a:off x="2311250" y="2486425"/>
            <a:ext cx="1023600" cy="2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" name="Google Shape;320;p36"/>
          <p:cNvSpPr txBox="1"/>
          <p:nvPr/>
        </p:nvSpPr>
        <p:spPr>
          <a:xfrm>
            <a:off x="1969125" y="4237925"/>
            <a:ext cx="2931900" cy="61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3. The message is written to N bookies in parallel by the owner broker. The message is written once and stored in their entirety. 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21" name="Google Shape;321;p36"/>
          <p:cNvCxnSpPr>
            <a:stCxn id="320" idx="0"/>
            <a:endCxn id="304" idx="2"/>
          </p:cNvCxnSpPr>
          <p:nvPr/>
        </p:nvCxnSpPr>
        <p:spPr>
          <a:xfrm flipH="1" rot="10800000">
            <a:off x="3435075" y="3545225"/>
            <a:ext cx="701100" cy="6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36"/>
          <p:cNvCxnSpPr>
            <a:stCxn id="320" idx="0"/>
            <a:endCxn id="305" idx="2"/>
          </p:cNvCxnSpPr>
          <p:nvPr/>
        </p:nvCxnSpPr>
        <p:spPr>
          <a:xfrm flipH="1" rot="10800000">
            <a:off x="3435075" y="3545225"/>
            <a:ext cx="2697300" cy="6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36"/>
          <p:cNvCxnSpPr>
            <a:stCxn id="320" idx="0"/>
            <a:endCxn id="306" idx="2"/>
          </p:cNvCxnSpPr>
          <p:nvPr/>
        </p:nvCxnSpPr>
        <p:spPr>
          <a:xfrm flipH="1" rot="10800000">
            <a:off x="3435075" y="3545225"/>
            <a:ext cx="4693800" cy="6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p36"/>
          <p:cNvSpPr txBox="1"/>
          <p:nvPr/>
        </p:nvSpPr>
        <p:spPr>
          <a:xfrm>
            <a:off x="5892675" y="4227675"/>
            <a:ext cx="2236200" cy="61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4. Once the message has been written by 2 bookies, the broker will acknowledge the message 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25" name="Google Shape;325;p36"/>
          <p:cNvCxnSpPr>
            <a:stCxn id="324" idx="0"/>
            <a:endCxn id="298" idx="3"/>
          </p:cNvCxnSpPr>
          <p:nvPr/>
        </p:nvCxnSpPr>
        <p:spPr>
          <a:xfrm rot="10800000">
            <a:off x="4937775" y="2486475"/>
            <a:ext cx="2073000" cy="17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Path (Cached)</a:t>
            </a:r>
            <a:endParaRPr/>
          </a:p>
        </p:txBody>
      </p:sp>
      <p:sp>
        <p:nvSpPr>
          <p:cNvPr id="331" name="Google Shape;331;p37"/>
          <p:cNvSpPr/>
          <p:nvPr/>
        </p:nvSpPr>
        <p:spPr>
          <a:xfrm>
            <a:off x="3816152" y="327075"/>
            <a:ext cx="45720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Topic</a:t>
            </a:r>
            <a:endParaRPr sz="1000"/>
          </a:p>
        </p:txBody>
      </p:sp>
      <p:sp>
        <p:nvSpPr>
          <p:cNvPr id="332" name="Google Shape;332;p37"/>
          <p:cNvSpPr/>
          <p:nvPr/>
        </p:nvSpPr>
        <p:spPr>
          <a:xfrm>
            <a:off x="3304401" y="966050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Partition 0</a:t>
            </a:r>
            <a:endParaRPr sz="1000"/>
          </a:p>
        </p:txBody>
      </p:sp>
      <p:sp>
        <p:nvSpPr>
          <p:cNvPr id="333" name="Google Shape;333;p37"/>
          <p:cNvSpPr/>
          <p:nvPr/>
        </p:nvSpPr>
        <p:spPr>
          <a:xfrm>
            <a:off x="5300701" y="966050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Partition 1</a:t>
            </a:r>
            <a:endParaRPr sz="1000"/>
          </a:p>
        </p:txBody>
      </p:sp>
      <p:sp>
        <p:nvSpPr>
          <p:cNvPr id="334" name="Google Shape;334;p37"/>
          <p:cNvSpPr/>
          <p:nvPr/>
        </p:nvSpPr>
        <p:spPr>
          <a:xfrm>
            <a:off x="7297001" y="966050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Partition 2</a:t>
            </a:r>
            <a:endParaRPr sz="1000"/>
          </a:p>
        </p:txBody>
      </p:sp>
      <p:cxnSp>
        <p:nvCxnSpPr>
          <p:cNvPr id="335" name="Google Shape;335;p37"/>
          <p:cNvCxnSpPr>
            <a:stCxn id="331" idx="2"/>
            <a:endCxn id="332" idx="0"/>
          </p:cNvCxnSpPr>
          <p:nvPr/>
        </p:nvCxnSpPr>
        <p:spPr>
          <a:xfrm flipH="1">
            <a:off x="4105952" y="715575"/>
            <a:ext cx="1996200" cy="2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37"/>
          <p:cNvCxnSpPr>
            <a:stCxn id="331" idx="2"/>
            <a:endCxn id="333" idx="0"/>
          </p:cNvCxnSpPr>
          <p:nvPr/>
        </p:nvCxnSpPr>
        <p:spPr>
          <a:xfrm>
            <a:off x="6102152" y="715575"/>
            <a:ext cx="0" cy="2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37"/>
          <p:cNvCxnSpPr>
            <a:stCxn id="331" idx="2"/>
            <a:endCxn id="334" idx="0"/>
          </p:cNvCxnSpPr>
          <p:nvPr/>
        </p:nvCxnSpPr>
        <p:spPr>
          <a:xfrm>
            <a:off x="6102152" y="715575"/>
            <a:ext cx="1996200" cy="2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" name="Google Shape;338;p37"/>
          <p:cNvSpPr/>
          <p:nvPr/>
        </p:nvSpPr>
        <p:spPr>
          <a:xfrm>
            <a:off x="3304401" y="164837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Broker 0</a:t>
            </a:r>
            <a:endParaRPr sz="1000"/>
          </a:p>
        </p:txBody>
      </p:sp>
      <p:sp>
        <p:nvSpPr>
          <p:cNvPr id="339" name="Google Shape;339;p37"/>
          <p:cNvSpPr/>
          <p:nvPr/>
        </p:nvSpPr>
        <p:spPr>
          <a:xfrm>
            <a:off x="5300701" y="164837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Broker 1</a:t>
            </a:r>
            <a:endParaRPr sz="1000"/>
          </a:p>
        </p:txBody>
      </p:sp>
      <p:sp>
        <p:nvSpPr>
          <p:cNvPr id="340" name="Google Shape;340;p37"/>
          <p:cNvSpPr/>
          <p:nvPr/>
        </p:nvSpPr>
        <p:spPr>
          <a:xfrm>
            <a:off x="7297001" y="164837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Broker 2</a:t>
            </a:r>
            <a:endParaRPr sz="1000"/>
          </a:p>
        </p:txBody>
      </p:sp>
      <p:cxnSp>
        <p:nvCxnSpPr>
          <p:cNvPr id="341" name="Google Shape;341;p37"/>
          <p:cNvCxnSpPr>
            <a:stCxn id="332" idx="2"/>
            <a:endCxn id="338" idx="0"/>
          </p:cNvCxnSpPr>
          <p:nvPr/>
        </p:nvCxnSpPr>
        <p:spPr>
          <a:xfrm>
            <a:off x="4105851" y="1354550"/>
            <a:ext cx="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37"/>
          <p:cNvCxnSpPr>
            <a:stCxn id="333" idx="2"/>
            <a:endCxn id="339" idx="0"/>
          </p:cNvCxnSpPr>
          <p:nvPr/>
        </p:nvCxnSpPr>
        <p:spPr>
          <a:xfrm>
            <a:off x="6102151" y="1354550"/>
            <a:ext cx="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37"/>
          <p:cNvCxnSpPr>
            <a:stCxn id="334" idx="2"/>
            <a:endCxn id="340" idx="0"/>
          </p:cNvCxnSpPr>
          <p:nvPr/>
        </p:nvCxnSpPr>
        <p:spPr>
          <a:xfrm>
            <a:off x="8098451" y="1354550"/>
            <a:ext cx="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p37"/>
          <p:cNvSpPr/>
          <p:nvPr/>
        </p:nvSpPr>
        <p:spPr>
          <a:xfrm>
            <a:off x="3304401" y="251282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Bookie 0</a:t>
            </a:r>
            <a:endParaRPr sz="1000"/>
          </a:p>
        </p:txBody>
      </p:sp>
      <p:sp>
        <p:nvSpPr>
          <p:cNvPr id="345" name="Google Shape;345;p37"/>
          <p:cNvSpPr/>
          <p:nvPr/>
        </p:nvSpPr>
        <p:spPr>
          <a:xfrm>
            <a:off x="5300701" y="251282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Bookie 1</a:t>
            </a:r>
            <a:endParaRPr sz="1000"/>
          </a:p>
        </p:txBody>
      </p:sp>
      <p:sp>
        <p:nvSpPr>
          <p:cNvPr id="346" name="Google Shape;346;p37"/>
          <p:cNvSpPr/>
          <p:nvPr/>
        </p:nvSpPr>
        <p:spPr>
          <a:xfrm>
            <a:off x="7297001" y="2512825"/>
            <a:ext cx="1602900" cy="38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Bookie 2</a:t>
            </a:r>
            <a:endParaRPr sz="1000"/>
          </a:p>
        </p:txBody>
      </p:sp>
      <p:cxnSp>
        <p:nvCxnSpPr>
          <p:cNvPr id="347" name="Google Shape;347;p37"/>
          <p:cNvCxnSpPr>
            <a:stCxn id="338" idx="2"/>
            <a:endCxn id="344" idx="0"/>
          </p:cNvCxnSpPr>
          <p:nvPr/>
        </p:nvCxnSpPr>
        <p:spPr>
          <a:xfrm>
            <a:off x="4105851" y="2036875"/>
            <a:ext cx="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37"/>
          <p:cNvCxnSpPr>
            <a:stCxn id="338" idx="2"/>
            <a:endCxn id="345" idx="0"/>
          </p:cNvCxnSpPr>
          <p:nvPr/>
        </p:nvCxnSpPr>
        <p:spPr>
          <a:xfrm>
            <a:off x="4105851" y="2036875"/>
            <a:ext cx="199620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37"/>
          <p:cNvCxnSpPr>
            <a:stCxn id="338" idx="2"/>
            <a:endCxn id="346" idx="0"/>
          </p:cNvCxnSpPr>
          <p:nvPr/>
        </p:nvCxnSpPr>
        <p:spPr>
          <a:xfrm>
            <a:off x="4105851" y="2036875"/>
            <a:ext cx="399270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37"/>
          <p:cNvCxnSpPr>
            <a:stCxn id="339" idx="2"/>
            <a:endCxn id="344" idx="0"/>
          </p:cNvCxnSpPr>
          <p:nvPr/>
        </p:nvCxnSpPr>
        <p:spPr>
          <a:xfrm flipH="1">
            <a:off x="4105951" y="2036875"/>
            <a:ext cx="199620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37"/>
          <p:cNvCxnSpPr>
            <a:stCxn id="339" idx="2"/>
            <a:endCxn id="345" idx="0"/>
          </p:cNvCxnSpPr>
          <p:nvPr/>
        </p:nvCxnSpPr>
        <p:spPr>
          <a:xfrm>
            <a:off x="6102151" y="2036875"/>
            <a:ext cx="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37"/>
          <p:cNvCxnSpPr>
            <a:stCxn id="339" idx="2"/>
            <a:endCxn id="346" idx="0"/>
          </p:cNvCxnSpPr>
          <p:nvPr/>
        </p:nvCxnSpPr>
        <p:spPr>
          <a:xfrm>
            <a:off x="6102151" y="2036875"/>
            <a:ext cx="199620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p37"/>
          <p:cNvCxnSpPr>
            <a:stCxn id="340" idx="2"/>
            <a:endCxn id="344" idx="0"/>
          </p:cNvCxnSpPr>
          <p:nvPr/>
        </p:nvCxnSpPr>
        <p:spPr>
          <a:xfrm flipH="1">
            <a:off x="4105751" y="2036875"/>
            <a:ext cx="399270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37"/>
          <p:cNvCxnSpPr>
            <a:stCxn id="340" idx="2"/>
            <a:endCxn id="345" idx="0"/>
          </p:cNvCxnSpPr>
          <p:nvPr/>
        </p:nvCxnSpPr>
        <p:spPr>
          <a:xfrm flipH="1">
            <a:off x="6102251" y="2036875"/>
            <a:ext cx="199620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37"/>
          <p:cNvCxnSpPr>
            <a:stCxn id="340" idx="2"/>
            <a:endCxn id="346" idx="0"/>
          </p:cNvCxnSpPr>
          <p:nvPr/>
        </p:nvCxnSpPr>
        <p:spPr>
          <a:xfrm>
            <a:off x="8098451" y="2036875"/>
            <a:ext cx="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37"/>
          <p:cNvSpPr/>
          <p:nvPr/>
        </p:nvSpPr>
        <p:spPr>
          <a:xfrm>
            <a:off x="3304388" y="3439900"/>
            <a:ext cx="1441200" cy="388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Consumer (P012)</a:t>
            </a:r>
            <a:endParaRPr sz="1000"/>
          </a:p>
        </p:txBody>
      </p:sp>
      <p:cxnSp>
        <p:nvCxnSpPr>
          <p:cNvPr id="357" name="Google Shape;357;p37"/>
          <p:cNvCxnSpPr/>
          <p:nvPr/>
        </p:nvCxnSpPr>
        <p:spPr>
          <a:xfrm>
            <a:off x="3530000" y="2049550"/>
            <a:ext cx="7500" cy="137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37"/>
          <p:cNvCxnSpPr/>
          <p:nvPr/>
        </p:nvCxnSpPr>
        <p:spPr>
          <a:xfrm flipH="1">
            <a:off x="3817725" y="2034400"/>
            <a:ext cx="1833300" cy="140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37"/>
          <p:cNvCxnSpPr/>
          <p:nvPr/>
        </p:nvCxnSpPr>
        <p:spPr>
          <a:xfrm flipH="1">
            <a:off x="4264750" y="2034400"/>
            <a:ext cx="3325500" cy="139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" name="Google Shape;360;p37"/>
          <p:cNvSpPr txBox="1"/>
          <p:nvPr/>
        </p:nvSpPr>
        <p:spPr>
          <a:xfrm>
            <a:off x="5830625" y="3640325"/>
            <a:ext cx="2343000" cy="530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1. The consumer subscribes to a topic. It connects to the owner brokers serving the partitions.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1" name="Google Shape;361;p37"/>
          <p:cNvSpPr txBox="1"/>
          <p:nvPr/>
        </p:nvSpPr>
        <p:spPr>
          <a:xfrm>
            <a:off x="354725" y="1577575"/>
            <a:ext cx="2343000" cy="530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2. Broker sends messages for the partition coming out of its memory cache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62" name="Google Shape;362;p37"/>
          <p:cNvCxnSpPr>
            <a:stCxn id="361" idx="3"/>
            <a:endCxn id="338" idx="1"/>
          </p:cNvCxnSpPr>
          <p:nvPr/>
        </p:nvCxnSpPr>
        <p:spPr>
          <a:xfrm>
            <a:off x="2697725" y="1842625"/>
            <a:ext cx="60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37"/>
          <p:cNvSpPr txBox="1"/>
          <p:nvPr/>
        </p:nvSpPr>
        <p:spPr>
          <a:xfrm>
            <a:off x="311700" y="3791825"/>
            <a:ext cx="2343000" cy="695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3. Consumer acknowledges a message after processing it. Broker updates cursor once it receives acknowledgment.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64" name="Google Shape;364;p37"/>
          <p:cNvCxnSpPr>
            <a:stCxn id="363" idx="3"/>
            <a:endCxn id="356" idx="2"/>
          </p:cNvCxnSpPr>
          <p:nvPr/>
        </p:nvCxnSpPr>
        <p:spPr>
          <a:xfrm flipH="1" rot="10800000">
            <a:off x="2654700" y="3828425"/>
            <a:ext cx="1370400" cy="3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37"/>
          <p:cNvCxnSpPr>
            <a:stCxn id="360" idx="1"/>
            <a:endCxn id="356" idx="3"/>
          </p:cNvCxnSpPr>
          <p:nvPr/>
        </p:nvCxnSpPr>
        <p:spPr>
          <a:xfrm rot="10800000">
            <a:off x="4745525" y="3634175"/>
            <a:ext cx="1085100" cy="2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